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72" r:id="rId2"/>
    <p:sldId id="309" r:id="rId3"/>
    <p:sldId id="370" r:id="rId4"/>
    <p:sldId id="371" r:id="rId5"/>
    <p:sldId id="315" r:id="rId6"/>
    <p:sldId id="320" r:id="rId7"/>
    <p:sldId id="351" r:id="rId8"/>
    <p:sldId id="352" r:id="rId9"/>
    <p:sldId id="313" r:id="rId10"/>
    <p:sldId id="324" r:id="rId11"/>
    <p:sldId id="321" r:id="rId12"/>
    <p:sldId id="354" r:id="rId13"/>
    <p:sldId id="329" r:id="rId14"/>
    <p:sldId id="366" r:id="rId15"/>
  </p:sldIdLst>
  <p:sldSz cx="12192000" cy="6858000"/>
  <p:notesSz cx="6808788" cy="99409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ользователь Windows" initials="ПW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69D5"/>
    <a:srgbClr val="00297A"/>
    <a:srgbClr val="D2A000"/>
    <a:srgbClr val="DAA600"/>
    <a:srgbClr val="000066"/>
    <a:srgbClr val="F5F9FD"/>
    <a:srgbClr val="FFFFFF"/>
    <a:srgbClr val="E6A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828" autoAdjust="0"/>
    <p:restoredTop sz="96433" autoAdjust="0"/>
  </p:normalViewPr>
  <p:slideViewPr>
    <p:cSldViewPr snapToGrid="0">
      <p:cViewPr varScale="1">
        <p:scale>
          <a:sx n="69" d="100"/>
          <a:sy n="69" d="100"/>
        </p:scale>
        <p:origin x="1110" y="96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F80A0-F00C-42C5-8039-9E79D69A8495}" type="doc">
      <dgm:prSet loTypeId="urn:microsoft.com/office/officeart/2005/8/layout/cycle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167B0BE-B272-41A4-B2A0-199EC9F2E299}">
      <dgm:prSet phldrT="[Текст]" custT="1"/>
      <dgm:spPr/>
      <dgm:t>
        <a:bodyPr/>
        <a:lstStyle/>
        <a:p>
          <a:r>
            <a:rPr lang="ru-RU" sz="2400" b="1" dirty="0" smtClean="0"/>
            <a:t>Обучающиеся 9 </a:t>
          </a:r>
          <a:r>
            <a:rPr lang="ru-RU" sz="2400" b="1" dirty="0" smtClean="0"/>
            <a:t>классов </a:t>
          </a:r>
          <a:r>
            <a:rPr lang="ru-RU" sz="2400" b="1" dirty="0" smtClean="0"/>
            <a:t>освобождаются от итоговой аттестации приказами руководителей управлений образования в следующих случаях:</a:t>
          </a:r>
          <a:endParaRPr lang="ru-RU" sz="2400" b="1" dirty="0"/>
        </a:p>
      </dgm:t>
    </dgm:pt>
    <dgm:pt modelId="{A89B3349-6634-4C07-BE6D-7535214B0B96}" type="parTrans" cxnId="{8B5F5E96-5B4B-4545-8239-6212E0DD2F5A}">
      <dgm:prSet/>
      <dgm:spPr/>
      <dgm:t>
        <a:bodyPr/>
        <a:lstStyle/>
        <a:p>
          <a:endParaRPr lang="ru-RU"/>
        </a:p>
      </dgm:t>
    </dgm:pt>
    <dgm:pt modelId="{56643A3D-DDB3-4AB5-BF0E-BF78D2A3C8E5}" type="sibTrans" cxnId="{8B5F5E96-5B4B-4545-8239-6212E0DD2F5A}">
      <dgm:prSet/>
      <dgm:spPr/>
      <dgm:t>
        <a:bodyPr/>
        <a:lstStyle/>
        <a:p>
          <a:endParaRPr lang="ru-RU"/>
        </a:p>
      </dgm:t>
    </dgm:pt>
    <dgm:pt modelId="{C9BD4664-7CB3-42FA-BC31-220CCC5A27AF}">
      <dgm:prSet phldrT="[Текст]"/>
      <dgm:spPr/>
      <dgm:t>
        <a:bodyPr/>
        <a:lstStyle/>
        <a:p>
          <a:endParaRPr lang="ru-RU" b="1" dirty="0"/>
        </a:p>
      </dgm:t>
    </dgm:pt>
    <dgm:pt modelId="{E9CCFED8-F495-445F-B2A5-C56F16AB2A72}" type="parTrans" cxnId="{D9C2B2EC-722A-41A3-A680-61AE2E2AAE16}">
      <dgm:prSet/>
      <dgm:spPr/>
      <dgm:t>
        <a:bodyPr/>
        <a:lstStyle/>
        <a:p>
          <a:endParaRPr lang="ru-RU"/>
        </a:p>
      </dgm:t>
    </dgm:pt>
    <dgm:pt modelId="{BFF06A96-84CE-4BB0-95C7-A4B92A6BC4C4}" type="sibTrans" cxnId="{D9C2B2EC-722A-41A3-A680-61AE2E2AAE16}">
      <dgm:prSet/>
      <dgm:spPr/>
      <dgm:t>
        <a:bodyPr/>
        <a:lstStyle/>
        <a:p>
          <a:endParaRPr lang="ru-RU"/>
        </a:p>
      </dgm:t>
    </dgm:pt>
    <dgm:pt modelId="{05C8DBB0-45E7-4DB1-8900-CBF04C62E2DA}">
      <dgm:prSet/>
      <dgm:spPr/>
      <dgm:t>
        <a:bodyPr/>
        <a:lstStyle/>
        <a:p>
          <a:r>
            <a:rPr lang="ru-RU" b="1" dirty="0" smtClean="0"/>
            <a:t>лица с инвалидностью І-</a:t>
          </a:r>
          <a:r>
            <a:rPr lang="en-US" b="1" dirty="0" smtClean="0"/>
            <a:t>II </a:t>
          </a:r>
          <a:r>
            <a:rPr lang="ru-RU" b="1" dirty="0" smtClean="0"/>
            <a:t>группы, дети с инвалидностью</a:t>
          </a:r>
          <a:endParaRPr lang="ru-RU" b="1" dirty="0"/>
        </a:p>
      </dgm:t>
    </dgm:pt>
    <dgm:pt modelId="{2CD99872-2530-4969-A63C-1982D507E0FC}" type="parTrans" cxnId="{9B0DC6BD-0711-49E6-923B-B9ACD769ECBD}">
      <dgm:prSet/>
      <dgm:spPr/>
      <dgm:t>
        <a:bodyPr/>
        <a:lstStyle/>
        <a:p>
          <a:endParaRPr lang="ru-RU"/>
        </a:p>
      </dgm:t>
    </dgm:pt>
    <dgm:pt modelId="{B5ECE90C-AFB1-4EF5-9C95-4AA8BF342415}" type="sibTrans" cxnId="{9B0DC6BD-0711-49E6-923B-B9ACD769ECBD}">
      <dgm:prSet/>
      <dgm:spPr/>
      <dgm:t>
        <a:bodyPr/>
        <a:lstStyle/>
        <a:p>
          <a:endParaRPr lang="ru-RU"/>
        </a:p>
      </dgm:t>
    </dgm:pt>
    <dgm:pt modelId="{31BA34A6-F44B-44C6-A85E-743EC5E9F0BA}">
      <dgm:prSet custT="1"/>
      <dgm:spPr/>
      <dgm:t>
        <a:bodyPr/>
        <a:lstStyle/>
        <a:p>
          <a:endParaRPr lang="ru-RU" sz="2400" dirty="0"/>
        </a:p>
      </dgm:t>
    </dgm:pt>
    <dgm:pt modelId="{6276504D-CEAA-4F6D-8A3E-1CA579B4FCDD}" type="parTrans" cxnId="{4AEE8D2E-7154-4538-8116-79BA7AF4CAFA}">
      <dgm:prSet/>
      <dgm:spPr/>
      <dgm:t>
        <a:bodyPr/>
        <a:lstStyle/>
        <a:p>
          <a:endParaRPr lang="ru-RU"/>
        </a:p>
      </dgm:t>
    </dgm:pt>
    <dgm:pt modelId="{5CB9BEE6-4C03-4CC0-A7A4-7E99D53CBA3B}" type="sibTrans" cxnId="{4AEE8D2E-7154-4538-8116-79BA7AF4CAFA}">
      <dgm:prSet/>
      <dgm:spPr/>
      <dgm:t>
        <a:bodyPr/>
        <a:lstStyle/>
        <a:p>
          <a:endParaRPr lang="ru-RU"/>
        </a:p>
      </dgm:t>
    </dgm:pt>
    <dgm:pt modelId="{E227B320-E310-4F17-A2DD-2CF8C9FA6189}">
      <dgm:prSet/>
      <dgm:spPr/>
      <dgm:t>
        <a:bodyPr/>
        <a:lstStyle/>
        <a:p>
          <a:endParaRPr lang="ru-RU" b="1" dirty="0"/>
        </a:p>
      </dgm:t>
    </dgm:pt>
    <dgm:pt modelId="{65E0030D-B9AE-460B-9061-7B9B980500CB}" type="parTrans" cxnId="{9DE5E3FB-1CBA-4D1F-8495-DFC1099A03AB}">
      <dgm:prSet/>
      <dgm:spPr/>
      <dgm:t>
        <a:bodyPr/>
        <a:lstStyle/>
        <a:p>
          <a:endParaRPr lang="ru-RU"/>
        </a:p>
      </dgm:t>
    </dgm:pt>
    <dgm:pt modelId="{7567C591-765C-4624-8C75-44F33F02B0B5}" type="sibTrans" cxnId="{9DE5E3FB-1CBA-4D1F-8495-DFC1099A03AB}">
      <dgm:prSet/>
      <dgm:spPr/>
      <dgm:t>
        <a:bodyPr/>
        <a:lstStyle/>
        <a:p>
          <a:endParaRPr lang="ru-RU"/>
        </a:p>
      </dgm:t>
    </dgm:pt>
    <dgm:pt modelId="{1D170AB2-53BB-455B-9A1F-A6987C924A71}" type="pres">
      <dgm:prSet presAssocID="{D68F80A0-F00C-42C5-8039-9E79D69A849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C7E91E-20DE-4B19-A81D-0DA577B558B5}" type="pres">
      <dgm:prSet presAssocID="{D68F80A0-F00C-42C5-8039-9E79D69A8495}" presName="cycle" presStyleCnt="0"/>
      <dgm:spPr/>
      <dgm:t>
        <a:bodyPr/>
        <a:lstStyle/>
        <a:p>
          <a:endParaRPr lang="ru-RU"/>
        </a:p>
      </dgm:t>
    </dgm:pt>
    <dgm:pt modelId="{BFD31B00-B1B8-4890-AEBE-E8CE74863014}" type="pres">
      <dgm:prSet presAssocID="{D167B0BE-B272-41A4-B2A0-199EC9F2E299}" presName="nodeFirstNode" presStyleLbl="node1" presStyleIdx="0" presStyleCnt="5" custScaleX="326096" custScaleY="110544" custRadScaleRad="91545" custRadScaleInc="-1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8E91651-8B5B-438F-9FB2-0596CBDE3842}" type="pres">
      <dgm:prSet presAssocID="{56643A3D-DDB3-4AB5-BF0E-BF78D2A3C8E5}" presName="sibTransFirstNode" presStyleLbl="bgShp" presStyleIdx="0" presStyleCnt="1" custLinFactNeighborX="-5728" custLinFactNeighborY="4136"/>
      <dgm:spPr/>
      <dgm:t>
        <a:bodyPr/>
        <a:lstStyle/>
        <a:p>
          <a:endParaRPr lang="ru-RU"/>
        </a:p>
      </dgm:t>
    </dgm:pt>
    <dgm:pt modelId="{633C1EBE-181C-4710-9FCF-4CDC35C34527}" type="pres">
      <dgm:prSet presAssocID="{C9BD4664-7CB3-42FA-BC31-220CCC5A27AF}" presName="nodeFollowingNodes" presStyleLbl="node1" presStyleIdx="1" presStyleCnt="5" custRadScaleRad="128111" custRadScaleInc="169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B8FD1D-1994-4E6F-AC1C-8F89155A7622}" type="pres">
      <dgm:prSet presAssocID="{05C8DBB0-45E7-4DB1-8900-CBF04C62E2DA}" presName="nodeFollowingNodes" presStyleLbl="node1" presStyleIdx="2" presStyleCnt="5" custRadScaleRad="10581" custRadScaleInc="898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9696E6-B608-4FBF-ACAA-C4BC19C068AD}" type="pres">
      <dgm:prSet presAssocID="{31BA34A6-F44B-44C6-A85E-743EC5E9F0BA}" presName="nodeFollowingNodes" presStyleLbl="node1" presStyleIdx="3" presStyleCnt="5" custScaleX="251116" custScaleY="125554" custRadScaleRad="77813" custRadScaleInc="-640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CE5026-1D5B-4CDB-A6A4-31A23D21DFF7}" type="pres">
      <dgm:prSet presAssocID="{E227B320-E310-4F17-A2DD-2CF8C9FA6189}" presName="nodeFollowingNodes" presStyleLbl="node1" presStyleIdx="4" presStyleCnt="5" custRadScaleRad="127245" custRadScaleInc="-164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DE5E3FB-1CBA-4D1F-8495-DFC1099A03AB}" srcId="{D68F80A0-F00C-42C5-8039-9E79D69A8495}" destId="{E227B320-E310-4F17-A2DD-2CF8C9FA6189}" srcOrd="4" destOrd="0" parTransId="{65E0030D-B9AE-460B-9061-7B9B980500CB}" sibTransId="{7567C591-765C-4624-8C75-44F33F02B0B5}"/>
    <dgm:cxn modelId="{756EBF6D-C2D2-4B45-A742-3662FD38131E}" type="presOf" srcId="{D167B0BE-B272-41A4-B2A0-199EC9F2E299}" destId="{BFD31B00-B1B8-4890-AEBE-E8CE74863014}" srcOrd="0" destOrd="0" presId="urn:microsoft.com/office/officeart/2005/8/layout/cycle3"/>
    <dgm:cxn modelId="{D9C2B2EC-722A-41A3-A680-61AE2E2AAE16}" srcId="{D68F80A0-F00C-42C5-8039-9E79D69A8495}" destId="{C9BD4664-7CB3-42FA-BC31-220CCC5A27AF}" srcOrd="1" destOrd="0" parTransId="{E9CCFED8-F495-445F-B2A5-C56F16AB2A72}" sibTransId="{BFF06A96-84CE-4BB0-95C7-A4B92A6BC4C4}"/>
    <dgm:cxn modelId="{4339E0A5-D1C7-4799-A746-08C23BA10924}" type="presOf" srcId="{C9BD4664-7CB3-42FA-BC31-220CCC5A27AF}" destId="{633C1EBE-181C-4710-9FCF-4CDC35C34527}" srcOrd="0" destOrd="0" presId="urn:microsoft.com/office/officeart/2005/8/layout/cycle3"/>
    <dgm:cxn modelId="{9B0DC6BD-0711-49E6-923B-B9ACD769ECBD}" srcId="{D68F80A0-F00C-42C5-8039-9E79D69A8495}" destId="{05C8DBB0-45E7-4DB1-8900-CBF04C62E2DA}" srcOrd="2" destOrd="0" parTransId="{2CD99872-2530-4969-A63C-1982D507E0FC}" sibTransId="{B5ECE90C-AFB1-4EF5-9C95-4AA8BF342415}"/>
    <dgm:cxn modelId="{4AEE8D2E-7154-4538-8116-79BA7AF4CAFA}" srcId="{D68F80A0-F00C-42C5-8039-9E79D69A8495}" destId="{31BA34A6-F44B-44C6-A85E-743EC5E9F0BA}" srcOrd="3" destOrd="0" parTransId="{6276504D-CEAA-4F6D-8A3E-1CA579B4FCDD}" sibTransId="{5CB9BEE6-4C03-4CC0-A7A4-7E99D53CBA3B}"/>
    <dgm:cxn modelId="{FBAC7990-51FC-42D6-9D68-9638959ADC89}" type="presOf" srcId="{05C8DBB0-45E7-4DB1-8900-CBF04C62E2DA}" destId="{1DB8FD1D-1994-4E6F-AC1C-8F89155A7622}" srcOrd="0" destOrd="0" presId="urn:microsoft.com/office/officeart/2005/8/layout/cycle3"/>
    <dgm:cxn modelId="{C117F6CA-D8E4-4710-A059-DC630EAADEF5}" type="presOf" srcId="{E227B320-E310-4F17-A2DD-2CF8C9FA6189}" destId="{9BCE5026-1D5B-4CDB-A6A4-31A23D21DFF7}" srcOrd="0" destOrd="0" presId="urn:microsoft.com/office/officeart/2005/8/layout/cycle3"/>
    <dgm:cxn modelId="{3A0D1724-F639-4602-A299-4EFB62F7059F}" type="presOf" srcId="{31BA34A6-F44B-44C6-A85E-743EC5E9F0BA}" destId="{DC9696E6-B608-4FBF-ACAA-C4BC19C068AD}" srcOrd="0" destOrd="0" presId="urn:microsoft.com/office/officeart/2005/8/layout/cycle3"/>
    <dgm:cxn modelId="{12A12CE9-D621-4B6F-861A-185831C5B76B}" type="presOf" srcId="{56643A3D-DDB3-4AB5-BF0E-BF78D2A3C8E5}" destId="{78E91651-8B5B-438F-9FB2-0596CBDE3842}" srcOrd="0" destOrd="0" presId="urn:microsoft.com/office/officeart/2005/8/layout/cycle3"/>
    <dgm:cxn modelId="{8B5F5E96-5B4B-4545-8239-6212E0DD2F5A}" srcId="{D68F80A0-F00C-42C5-8039-9E79D69A8495}" destId="{D167B0BE-B272-41A4-B2A0-199EC9F2E299}" srcOrd="0" destOrd="0" parTransId="{A89B3349-6634-4C07-BE6D-7535214B0B96}" sibTransId="{56643A3D-DDB3-4AB5-BF0E-BF78D2A3C8E5}"/>
    <dgm:cxn modelId="{6D8F062A-7180-49F5-8560-1E64D21F2D8F}" type="presOf" srcId="{D68F80A0-F00C-42C5-8039-9E79D69A8495}" destId="{1D170AB2-53BB-455B-9A1F-A6987C924A71}" srcOrd="0" destOrd="0" presId="urn:microsoft.com/office/officeart/2005/8/layout/cycle3"/>
    <dgm:cxn modelId="{00604CD8-6406-4822-B58B-3BD6FE913785}" type="presParOf" srcId="{1D170AB2-53BB-455B-9A1F-A6987C924A71}" destId="{07C7E91E-20DE-4B19-A81D-0DA577B558B5}" srcOrd="0" destOrd="0" presId="urn:microsoft.com/office/officeart/2005/8/layout/cycle3"/>
    <dgm:cxn modelId="{E1574D64-FF46-4304-87EC-43BB6A83D685}" type="presParOf" srcId="{07C7E91E-20DE-4B19-A81D-0DA577B558B5}" destId="{BFD31B00-B1B8-4890-AEBE-E8CE74863014}" srcOrd="0" destOrd="0" presId="urn:microsoft.com/office/officeart/2005/8/layout/cycle3"/>
    <dgm:cxn modelId="{E9CC0994-64D7-4A24-A02B-2981F6389A3C}" type="presParOf" srcId="{07C7E91E-20DE-4B19-A81D-0DA577B558B5}" destId="{78E91651-8B5B-438F-9FB2-0596CBDE3842}" srcOrd="1" destOrd="0" presId="urn:microsoft.com/office/officeart/2005/8/layout/cycle3"/>
    <dgm:cxn modelId="{7E675834-DE7D-437E-B119-AF6B18154260}" type="presParOf" srcId="{07C7E91E-20DE-4B19-A81D-0DA577B558B5}" destId="{633C1EBE-181C-4710-9FCF-4CDC35C34527}" srcOrd="2" destOrd="0" presId="urn:microsoft.com/office/officeart/2005/8/layout/cycle3"/>
    <dgm:cxn modelId="{4D8EF36F-32F8-466A-9662-2F0A466C40DC}" type="presParOf" srcId="{07C7E91E-20DE-4B19-A81D-0DA577B558B5}" destId="{1DB8FD1D-1994-4E6F-AC1C-8F89155A7622}" srcOrd="3" destOrd="0" presId="urn:microsoft.com/office/officeart/2005/8/layout/cycle3"/>
    <dgm:cxn modelId="{C89D80C7-D3A5-437E-A348-A8810D17676F}" type="presParOf" srcId="{07C7E91E-20DE-4B19-A81D-0DA577B558B5}" destId="{DC9696E6-B608-4FBF-ACAA-C4BC19C068AD}" srcOrd="4" destOrd="0" presId="urn:microsoft.com/office/officeart/2005/8/layout/cycle3"/>
    <dgm:cxn modelId="{76645C3F-8C4D-40BA-8F46-11A3E3BA0BA3}" type="presParOf" srcId="{07C7E91E-20DE-4B19-A81D-0DA577B558B5}" destId="{9BCE5026-1D5B-4CDB-A6A4-31A23D21DFF7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58F909A-2098-43D4-9C5D-56EE4F33B5BF}" type="doc">
      <dgm:prSet loTypeId="urn:microsoft.com/office/officeart/2005/8/layout/list1" loCatId="list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81165E6-9609-4C84-A0FD-6BB91148F81A}">
      <dgm:prSet custT="1"/>
      <dgm:spPr/>
      <dgm:t>
        <a:bodyPr/>
        <a:lstStyle/>
        <a:p>
          <a:pPr algn="just"/>
          <a:r>
            <a:rPr lang="ru-RU" sz="2800" b="1" dirty="0" smtClean="0">
              <a:solidFill>
                <a:srgbClr val="002060"/>
              </a:solidFill>
            </a:rPr>
            <a:t>В 9 классе на выполнение письменных работ отводится 2 астрономических часа, на математику (алгебру) (письменно) – 3 астрономических часа (в специализированных школах физико-математического направления – 4 часа)</a:t>
          </a:r>
          <a:r>
            <a:rPr lang="kk-KZ" sz="2800" b="1" dirty="0" smtClean="0">
              <a:solidFill>
                <a:srgbClr val="002060"/>
              </a:solidFill>
            </a:rPr>
            <a:t>;</a:t>
          </a:r>
          <a:endParaRPr lang="ru-RU" sz="2800" b="1" dirty="0">
            <a:solidFill>
              <a:srgbClr val="002060"/>
            </a:solidFill>
          </a:endParaRPr>
        </a:p>
      </dgm:t>
    </dgm:pt>
    <dgm:pt modelId="{1A0D41EB-3428-4E0C-BA70-1B8D10ECA195}" type="parTrans" cxnId="{443FBD85-6C1D-40C7-A0E7-22EC4F9B794D}">
      <dgm:prSet/>
      <dgm:spPr/>
      <dgm:t>
        <a:bodyPr/>
        <a:lstStyle/>
        <a:p>
          <a:endParaRPr lang="ru-RU"/>
        </a:p>
      </dgm:t>
    </dgm:pt>
    <dgm:pt modelId="{E525E07C-884C-4D01-ABC5-6EE1F6B7751C}" type="sibTrans" cxnId="{443FBD85-6C1D-40C7-A0E7-22EC4F9B794D}">
      <dgm:prSet/>
      <dgm:spPr/>
      <dgm:t>
        <a:bodyPr/>
        <a:lstStyle/>
        <a:p>
          <a:endParaRPr lang="ru-RU"/>
        </a:p>
      </dgm:t>
    </dgm:pt>
    <dgm:pt modelId="{A141BA5F-3DB3-4C82-B02B-5406B5A5D24E}">
      <dgm:prSet custT="1"/>
      <dgm:spPr/>
      <dgm:t>
        <a:bodyPr/>
        <a:lstStyle/>
        <a:p>
          <a:pPr algn="just"/>
          <a:endParaRPr lang="ru-RU" sz="1600" b="1" dirty="0">
            <a:solidFill>
              <a:srgbClr val="002060"/>
            </a:solidFill>
          </a:endParaRPr>
        </a:p>
      </dgm:t>
    </dgm:pt>
    <dgm:pt modelId="{5B3BA6A3-CB73-4480-BD2D-4BDF66C7C3AF}" type="sibTrans" cxnId="{FBB87FA7-14FF-4EC6-ACCD-821D1A92A240}">
      <dgm:prSet/>
      <dgm:spPr/>
      <dgm:t>
        <a:bodyPr/>
        <a:lstStyle/>
        <a:p>
          <a:endParaRPr lang="ru-RU"/>
        </a:p>
      </dgm:t>
    </dgm:pt>
    <dgm:pt modelId="{31BCE492-5F50-4898-AF71-6B325DDEC156}" type="parTrans" cxnId="{FBB87FA7-14FF-4EC6-ACCD-821D1A92A240}">
      <dgm:prSet/>
      <dgm:spPr/>
      <dgm:t>
        <a:bodyPr/>
        <a:lstStyle/>
        <a:p>
          <a:endParaRPr lang="ru-RU"/>
        </a:p>
      </dgm:t>
    </dgm:pt>
    <dgm:pt modelId="{5286995F-BE41-4DD8-9A0A-D9D1DBC00AF0}" type="pres">
      <dgm:prSet presAssocID="{A58F909A-2098-43D4-9C5D-56EE4F33B5B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083A16-3865-4D93-B6AE-A1DB04644CBA}" type="pres">
      <dgm:prSet presAssocID="{381165E6-9609-4C84-A0FD-6BB91148F81A}" presName="parentLin" presStyleCnt="0"/>
      <dgm:spPr/>
    </dgm:pt>
    <dgm:pt modelId="{845BCE03-F6B5-462A-AD53-586205AC72E9}" type="pres">
      <dgm:prSet presAssocID="{381165E6-9609-4C84-A0FD-6BB91148F81A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0062ED3-6425-4CAE-912A-72CB83A8FD14}" type="pres">
      <dgm:prSet presAssocID="{381165E6-9609-4C84-A0FD-6BB91148F81A}" presName="parentText" presStyleLbl="node1" presStyleIdx="0" presStyleCnt="2" custScaleX="714460" custScaleY="183024" custLinFactX="78322" custLinFactNeighborX="100000" custLinFactNeighborY="1302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F90525-78A2-4684-AB7F-99B27A583E64}" type="pres">
      <dgm:prSet presAssocID="{381165E6-9609-4C84-A0FD-6BB91148F81A}" presName="negativeSpace" presStyleCnt="0"/>
      <dgm:spPr/>
    </dgm:pt>
    <dgm:pt modelId="{E29C9895-16DB-4F2E-B94A-D37ED74236B6}" type="pres">
      <dgm:prSet presAssocID="{381165E6-9609-4C84-A0FD-6BB91148F81A}" presName="childText" presStyleLbl="conFgAcc1" presStyleIdx="0" presStyleCnt="2" custLinFactY="-10969" custLinFactNeighborY="-100000">
        <dgm:presLayoutVars>
          <dgm:bulletEnabled val="1"/>
        </dgm:presLayoutVars>
      </dgm:prSet>
      <dgm:spPr/>
    </dgm:pt>
    <dgm:pt modelId="{A2F456A5-B07F-4596-9606-8DEB0DE03CC2}" type="pres">
      <dgm:prSet presAssocID="{E525E07C-884C-4D01-ABC5-6EE1F6B7751C}" presName="spaceBetweenRectangles" presStyleCnt="0"/>
      <dgm:spPr/>
    </dgm:pt>
    <dgm:pt modelId="{4FA904AD-F0ED-4B0C-8EB0-68C0650B8FF0}" type="pres">
      <dgm:prSet presAssocID="{A141BA5F-3DB3-4C82-B02B-5406B5A5D24E}" presName="parentLin" presStyleCnt="0"/>
      <dgm:spPr/>
    </dgm:pt>
    <dgm:pt modelId="{CE0ACC0F-26B4-41DE-BFEC-F5A6894835B5}" type="pres">
      <dgm:prSet presAssocID="{A141BA5F-3DB3-4C82-B02B-5406B5A5D24E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84CF664C-FF8E-4D3B-AFEF-772CA0767A00}" type="pres">
      <dgm:prSet presAssocID="{A141BA5F-3DB3-4C82-B02B-5406B5A5D24E}" presName="parentText" presStyleLbl="node1" presStyleIdx="1" presStyleCnt="2" custFlipVert="1" custScaleX="83995" custScaleY="38298" custLinFactX="71177" custLinFactY="47462" custLinFactNeighborX="100000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BB2239-53A2-4893-B7F1-BD9B96908567}" type="pres">
      <dgm:prSet presAssocID="{A141BA5F-3DB3-4C82-B02B-5406B5A5D24E}" presName="negativeSpace" presStyleCnt="0"/>
      <dgm:spPr/>
    </dgm:pt>
    <dgm:pt modelId="{1F921B03-0C99-436B-B61F-B76296B74915}" type="pres">
      <dgm:prSet presAssocID="{A141BA5F-3DB3-4C82-B02B-5406B5A5D24E}" presName="childText" presStyleLbl="conFgAcc1" presStyleIdx="1" presStyleCnt="2" custScaleX="100000" custScaleY="104247" custLinFactNeighborX="-2746" custLinFactNeighborY="-68646">
        <dgm:presLayoutVars>
          <dgm:bulletEnabled val="1"/>
        </dgm:presLayoutVars>
      </dgm:prSet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</dgm:ptLst>
  <dgm:cxnLst>
    <dgm:cxn modelId="{96100241-33ED-471F-91B4-D402868C2D47}" type="presOf" srcId="{381165E6-9609-4C84-A0FD-6BB91148F81A}" destId="{80062ED3-6425-4CAE-912A-72CB83A8FD14}" srcOrd="1" destOrd="0" presId="urn:microsoft.com/office/officeart/2005/8/layout/list1"/>
    <dgm:cxn modelId="{9ED65304-CCFF-4A87-83F2-6F324B0F7475}" type="presOf" srcId="{A58F909A-2098-43D4-9C5D-56EE4F33B5BF}" destId="{5286995F-BE41-4DD8-9A0A-D9D1DBC00AF0}" srcOrd="0" destOrd="0" presId="urn:microsoft.com/office/officeart/2005/8/layout/list1"/>
    <dgm:cxn modelId="{AFD55EB0-5FAB-453B-B83F-0854381BEBB7}" type="presOf" srcId="{A141BA5F-3DB3-4C82-B02B-5406B5A5D24E}" destId="{84CF664C-FF8E-4D3B-AFEF-772CA0767A00}" srcOrd="1" destOrd="0" presId="urn:microsoft.com/office/officeart/2005/8/layout/list1"/>
    <dgm:cxn modelId="{7B535F16-D503-4E4E-B5F4-B3FA9BEA25BC}" type="presOf" srcId="{381165E6-9609-4C84-A0FD-6BB91148F81A}" destId="{845BCE03-F6B5-462A-AD53-586205AC72E9}" srcOrd="0" destOrd="0" presId="urn:microsoft.com/office/officeart/2005/8/layout/list1"/>
    <dgm:cxn modelId="{9E07B8DF-64DB-4BFD-B4DB-56439E362E2F}" type="presOf" srcId="{A141BA5F-3DB3-4C82-B02B-5406B5A5D24E}" destId="{CE0ACC0F-26B4-41DE-BFEC-F5A6894835B5}" srcOrd="0" destOrd="0" presId="urn:microsoft.com/office/officeart/2005/8/layout/list1"/>
    <dgm:cxn modelId="{FBB87FA7-14FF-4EC6-ACCD-821D1A92A240}" srcId="{A58F909A-2098-43D4-9C5D-56EE4F33B5BF}" destId="{A141BA5F-3DB3-4C82-B02B-5406B5A5D24E}" srcOrd="1" destOrd="0" parTransId="{31BCE492-5F50-4898-AF71-6B325DDEC156}" sibTransId="{5B3BA6A3-CB73-4480-BD2D-4BDF66C7C3AF}"/>
    <dgm:cxn modelId="{443FBD85-6C1D-40C7-A0E7-22EC4F9B794D}" srcId="{A58F909A-2098-43D4-9C5D-56EE4F33B5BF}" destId="{381165E6-9609-4C84-A0FD-6BB91148F81A}" srcOrd="0" destOrd="0" parTransId="{1A0D41EB-3428-4E0C-BA70-1B8D10ECA195}" sibTransId="{E525E07C-884C-4D01-ABC5-6EE1F6B7751C}"/>
    <dgm:cxn modelId="{45A20171-FB12-4D82-B017-65ABFD2903C5}" type="presParOf" srcId="{5286995F-BE41-4DD8-9A0A-D9D1DBC00AF0}" destId="{AF083A16-3865-4D93-B6AE-A1DB04644CBA}" srcOrd="0" destOrd="0" presId="urn:microsoft.com/office/officeart/2005/8/layout/list1"/>
    <dgm:cxn modelId="{736387D6-97FF-4DCF-B2C8-78CD55D2335C}" type="presParOf" srcId="{AF083A16-3865-4D93-B6AE-A1DB04644CBA}" destId="{845BCE03-F6B5-462A-AD53-586205AC72E9}" srcOrd="0" destOrd="0" presId="urn:microsoft.com/office/officeart/2005/8/layout/list1"/>
    <dgm:cxn modelId="{757315FB-72B6-4838-BF19-840804D1C266}" type="presParOf" srcId="{AF083A16-3865-4D93-B6AE-A1DB04644CBA}" destId="{80062ED3-6425-4CAE-912A-72CB83A8FD14}" srcOrd="1" destOrd="0" presId="urn:microsoft.com/office/officeart/2005/8/layout/list1"/>
    <dgm:cxn modelId="{155AB2C4-040B-44AC-8A5D-E72376D578C7}" type="presParOf" srcId="{5286995F-BE41-4DD8-9A0A-D9D1DBC00AF0}" destId="{D1F90525-78A2-4684-AB7F-99B27A583E64}" srcOrd="1" destOrd="0" presId="urn:microsoft.com/office/officeart/2005/8/layout/list1"/>
    <dgm:cxn modelId="{C17F291B-58EB-49D9-BCB6-1A6F94B0D8FA}" type="presParOf" srcId="{5286995F-BE41-4DD8-9A0A-D9D1DBC00AF0}" destId="{E29C9895-16DB-4F2E-B94A-D37ED74236B6}" srcOrd="2" destOrd="0" presId="urn:microsoft.com/office/officeart/2005/8/layout/list1"/>
    <dgm:cxn modelId="{EEA72257-A692-40FF-8392-F580EFAB72F8}" type="presParOf" srcId="{5286995F-BE41-4DD8-9A0A-D9D1DBC00AF0}" destId="{A2F456A5-B07F-4596-9606-8DEB0DE03CC2}" srcOrd="3" destOrd="0" presId="urn:microsoft.com/office/officeart/2005/8/layout/list1"/>
    <dgm:cxn modelId="{E8230B86-BD1D-462F-B33C-13445C5A4A72}" type="presParOf" srcId="{5286995F-BE41-4DD8-9A0A-D9D1DBC00AF0}" destId="{4FA904AD-F0ED-4B0C-8EB0-68C0650B8FF0}" srcOrd="4" destOrd="0" presId="urn:microsoft.com/office/officeart/2005/8/layout/list1"/>
    <dgm:cxn modelId="{86667EE0-3C7F-4C59-A989-9453B55AC8CF}" type="presParOf" srcId="{4FA904AD-F0ED-4B0C-8EB0-68C0650B8FF0}" destId="{CE0ACC0F-26B4-41DE-BFEC-F5A6894835B5}" srcOrd="0" destOrd="0" presId="urn:microsoft.com/office/officeart/2005/8/layout/list1"/>
    <dgm:cxn modelId="{EFA0A5A3-F04D-48F5-8B5A-1A40572B0431}" type="presParOf" srcId="{4FA904AD-F0ED-4B0C-8EB0-68C0650B8FF0}" destId="{84CF664C-FF8E-4D3B-AFEF-772CA0767A00}" srcOrd="1" destOrd="0" presId="urn:microsoft.com/office/officeart/2005/8/layout/list1"/>
    <dgm:cxn modelId="{93C8444D-A75E-47C2-B49F-88FE5426B165}" type="presParOf" srcId="{5286995F-BE41-4DD8-9A0A-D9D1DBC00AF0}" destId="{90BB2239-53A2-4893-B7F1-BD9B96908567}" srcOrd="5" destOrd="0" presId="urn:microsoft.com/office/officeart/2005/8/layout/list1"/>
    <dgm:cxn modelId="{9141E7D7-F060-4C15-906D-3572B6F3E0DD}" type="presParOf" srcId="{5286995F-BE41-4DD8-9A0A-D9D1DBC00AF0}" destId="{1F921B03-0C99-436B-B61F-B76296B749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E91651-8B5B-438F-9FB2-0596CBDE3842}">
      <dsp:nvSpPr>
        <dsp:cNvPr id="0" name=""/>
        <dsp:cNvSpPr/>
      </dsp:nvSpPr>
      <dsp:spPr>
        <a:xfrm>
          <a:off x="353327" y="-3685139"/>
          <a:ext cx="9936415" cy="9936415"/>
        </a:xfrm>
        <a:prstGeom prst="circularArrow">
          <a:avLst>
            <a:gd name="adj1" fmla="val 3315"/>
            <a:gd name="adj2" fmla="val 188054"/>
            <a:gd name="adj3" fmla="val 10268171"/>
            <a:gd name="adj4" fmla="val -1375099"/>
            <a:gd name="adj5" fmla="val 3442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D31B00-B1B8-4890-AEBE-E8CE74863014}">
      <dsp:nvSpPr>
        <dsp:cNvPr id="0" name=""/>
        <dsp:cNvSpPr/>
      </dsp:nvSpPr>
      <dsp:spPr>
        <a:xfrm>
          <a:off x="1258210" y="86910"/>
          <a:ext cx="9264965" cy="15703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Обучающиеся 9 </a:t>
          </a:r>
          <a:r>
            <a:rPr lang="ru-RU" sz="2400" b="1" kern="1200" dirty="0" smtClean="0"/>
            <a:t>классов </a:t>
          </a:r>
          <a:r>
            <a:rPr lang="ru-RU" sz="2400" b="1" kern="1200" dirty="0" smtClean="0"/>
            <a:t>освобождаются от итоговой аттестации приказами руководителей управлений образования в следующих случаях:</a:t>
          </a:r>
          <a:endParaRPr lang="ru-RU" sz="2400" b="1" kern="1200" dirty="0"/>
        </a:p>
      </dsp:txBody>
      <dsp:txXfrm>
        <a:off x="1334869" y="163569"/>
        <a:ext cx="9111647" cy="1417057"/>
      </dsp:txXfrm>
    </dsp:sp>
    <dsp:sp modelId="{633C1EBE-181C-4710-9FCF-4CDC35C34527}">
      <dsp:nvSpPr>
        <dsp:cNvPr id="0" name=""/>
        <dsp:cNvSpPr/>
      </dsp:nvSpPr>
      <dsp:spPr>
        <a:xfrm>
          <a:off x="7689733" y="2039897"/>
          <a:ext cx="2841177" cy="1420588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7759080" y="2109244"/>
        <a:ext cx="2702483" cy="1281894"/>
      </dsp:txXfrm>
    </dsp:sp>
    <dsp:sp modelId="{1DB8FD1D-1994-4E6F-AC1C-8F89155A7622}">
      <dsp:nvSpPr>
        <dsp:cNvPr id="0" name=""/>
        <dsp:cNvSpPr/>
      </dsp:nvSpPr>
      <dsp:spPr>
        <a:xfrm>
          <a:off x="4391470" y="2736475"/>
          <a:ext cx="2841177" cy="1420588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лица с инвалидностью І-</a:t>
          </a:r>
          <a:r>
            <a:rPr lang="en-US" sz="2000" b="1" kern="1200" dirty="0" smtClean="0"/>
            <a:t>II </a:t>
          </a:r>
          <a:r>
            <a:rPr lang="ru-RU" sz="2000" b="1" kern="1200" dirty="0" smtClean="0"/>
            <a:t>группы, дети с инвалидностью</a:t>
          </a:r>
          <a:endParaRPr lang="ru-RU" sz="2000" b="1" kern="1200" dirty="0"/>
        </a:p>
      </dsp:txBody>
      <dsp:txXfrm>
        <a:off x="4460817" y="2805822"/>
        <a:ext cx="2702483" cy="1281894"/>
      </dsp:txXfrm>
    </dsp:sp>
    <dsp:sp modelId="{DC9696E6-B608-4FBF-ACAA-C4BC19C068AD}">
      <dsp:nvSpPr>
        <dsp:cNvPr id="0" name=""/>
        <dsp:cNvSpPr/>
      </dsp:nvSpPr>
      <dsp:spPr>
        <a:xfrm>
          <a:off x="2411486" y="4269637"/>
          <a:ext cx="7134650" cy="178360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</dsp:txBody>
      <dsp:txXfrm>
        <a:off x="2498554" y="4356705"/>
        <a:ext cx="6960514" cy="1609469"/>
      </dsp:txXfrm>
    </dsp:sp>
    <dsp:sp modelId="{9BCE5026-1D5B-4CDB-A6A4-31A23D21DFF7}">
      <dsp:nvSpPr>
        <dsp:cNvPr id="0" name=""/>
        <dsp:cNvSpPr/>
      </dsp:nvSpPr>
      <dsp:spPr>
        <a:xfrm>
          <a:off x="1282035" y="2026163"/>
          <a:ext cx="2841177" cy="1420588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000" b="1" kern="1200" dirty="0"/>
        </a:p>
      </dsp:txBody>
      <dsp:txXfrm>
        <a:off x="1351382" y="2095510"/>
        <a:ext cx="2702483" cy="128189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C9895-16DB-4F2E-B94A-D37ED74236B6}">
      <dsp:nvSpPr>
        <dsp:cNvPr id="0" name=""/>
        <dsp:cNvSpPr/>
      </dsp:nvSpPr>
      <dsp:spPr>
        <a:xfrm>
          <a:off x="0" y="1907997"/>
          <a:ext cx="11458246" cy="153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62ED3-6425-4CAE-912A-72CB83A8FD14}">
      <dsp:nvSpPr>
        <dsp:cNvPr id="0" name=""/>
        <dsp:cNvSpPr/>
      </dsp:nvSpPr>
      <dsp:spPr>
        <a:xfrm>
          <a:off x="125917" y="245149"/>
          <a:ext cx="11332328" cy="3295749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3166" tIns="0" rIns="303166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2060"/>
              </a:solidFill>
            </a:rPr>
            <a:t>В 9 классе на выполнение письменных работ отводится 2 астрономических часа, на математику (алгебру) (письменно) – 3 астрономических часа (в специализированных школах физико-математического направления – 4 часа)</a:t>
          </a:r>
          <a:r>
            <a:rPr lang="kk-KZ" sz="2800" b="1" kern="1200" dirty="0" smtClean="0">
              <a:solidFill>
                <a:srgbClr val="002060"/>
              </a:solidFill>
            </a:rPr>
            <a:t>;</a:t>
          </a:r>
          <a:endParaRPr lang="ru-RU" sz="2800" b="1" kern="1200" dirty="0">
            <a:solidFill>
              <a:srgbClr val="002060"/>
            </a:solidFill>
          </a:endParaRPr>
        </a:p>
      </dsp:txBody>
      <dsp:txXfrm>
        <a:off x="286802" y="406034"/>
        <a:ext cx="11010558" cy="2973979"/>
      </dsp:txXfrm>
    </dsp:sp>
    <dsp:sp modelId="{1F921B03-0C99-436B-B61F-B76296B74915}">
      <dsp:nvSpPr>
        <dsp:cNvPr id="0" name=""/>
        <dsp:cNvSpPr/>
      </dsp:nvSpPr>
      <dsp:spPr>
        <a:xfrm>
          <a:off x="0" y="3443831"/>
          <a:ext cx="11458246" cy="1602484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CF664C-FF8E-4D3B-AFEF-772CA0767A00}">
      <dsp:nvSpPr>
        <dsp:cNvPr id="0" name=""/>
        <dsp:cNvSpPr/>
      </dsp:nvSpPr>
      <dsp:spPr>
        <a:xfrm flipV="1">
          <a:off x="4721198" y="4985361"/>
          <a:ext cx="6737047" cy="689639"/>
        </a:xfrm>
        <a:prstGeom prst="roundRect">
          <a:avLst/>
        </a:prstGeom>
        <a:gradFill rotWithShape="0">
          <a:gsLst>
            <a:gs pos="0">
              <a:schemeClr val="accent4">
                <a:hueOff val="10395692"/>
                <a:satOff val="-47968"/>
                <a:lumOff val="176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4">
                <a:hueOff val="10395692"/>
                <a:satOff val="-47968"/>
                <a:lumOff val="176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3166" tIns="0" rIns="303166" bIns="0" numCol="1" spcCol="1270" anchor="ctr" anchorCtr="0">
          <a:noAutofit/>
        </a:bodyPr>
        <a:lstStyle/>
        <a:p>
          <a:pPr lvl="0" algn="just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b="1" kern="1200" dirty="0">
            <a:solidFill>
              <a:srgbClr val="002060"/>
            </a:solidFill>
          </a:endParaRPr>
        </a:p>
      </dsp:txBody>
      <dsp:txXfrm rot="10800000">
        <a:off x="4754863" y="5019026"/>
        <a:ext cx="6669717" cy="6223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8BE671-AC80-4FD8-B846-ED9BBD7F3B0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3863" y="1243013"/>
            <a:ext cx="59610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8CC637-13F8-4ED5-8950-2B4E6D0F04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227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579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60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680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" y="2697819"/>
            <a:ext cx="12191999" cy="143185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23"/>
            </a:lvl1pPr>
            <a:lvl2pPr marL="385005" indent="0" algn="ctr">
              <a:buNone/>
              <a:defRPr sz="1684"/>
            </a:lvl2pPr>
            <a:lvl3pPr marL="770007" indent="0" algn="ctr">
              <a:buNone/>
              <a:defRPr sz="1515"/>
            </a:lvl3pPr>
            <a:lvl4pPr marL="1155012" indent="0" algn="ctr">
              <a:buNone/>
              <a:defRPr sz="1348"/>
            </a:lvl4pPr>
            <a:lvl5pPr marL="1540017" indent="0" algn="ctr">
              <a:buNone/>
              <a:defRPr sz="1348"/>
            </a:lvl5pPr>
            <a:lvl6pPr marL="1925019" indent="0" algn="ctr">
              <a:buNone/>
              <a:defRPr sz="1348"/>
            </a:lvl6pPr>
            <a:lvl7pPr marL="2310024" indent="0" algn="ctr">
              <a:buNone/>
              <a:defRPr sz="1348"/>
            </a:lvl7pPr>
            <a:lvl8pPr marL="2695027" indent="0" algn="ctr">
              <a:buNone/>
              <a:defRPr sz="1348"/>
            </a:lvl8pPr>
            <a:lvl9pPr marL="3080030" indent="0" algn="ctr">
              <a:buNone/>
              <a:defRPr sz="1348"/>
            </a:lvl9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605092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762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943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0048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015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6328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2413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0500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CB8564-DC2C-4D43-A141-565FBBAB807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7871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B8564-DC2C-4D43-A141-565FBBAB807D}" type="datetimeFigureOut">
              <a:rPr lang="ru-RU" smtClean="0"/>
              <a:t>28.02.2024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93F66-A3F5-4F69-A166-97807D97E9B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5799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69818" y="124836"/>
            <a:ext cx="10820400" cy="1634691"/>
          </a:xfrm>
        </p:spPr>
        <p:txBody>
          <a:bodyPr>
            <a:noAutofit/>
          </a:bodyPr>
          <a:lstStyle/>
          <a:p>
            <a:r>
              <a:rPr lang="ru-RU" b="1" dirty="0" smtClean="0"/>
              <a:t>Результативность пробных тестирований МОДО</a:t>
            </a:r>
            <a:endParaRPr lang="ru-RU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471688"/>
              </p:ext>
            </p:extLst>
          </p:nvPr>
        </p:nvGraphicFramePr>
        <p:xfrm>
          <a:off x="498765" y="1825625"/>
          <a:ext cx="11014362" cy="45336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1281">
                  <a:extLst>
                    <a:ext uri="{9D8B030D-6E8A-4147-A177-3AD203B41FA5}">
                      <a16:colId xmlns:a16="http://schemas.microsoft.com/office/drawing/2014/main" val="3135982048"/>
                    </a:ext>
                  </a:extLst>
                </a:gridCol>
                <a:gridCol w="1276403">
                  <a:extLst>
                    <a:ext uri="{9D8B030D-6E8A-4147-A177-3AD203B41FA5}">
                      <a16:colId xmlns:a16="http://schemas.microsoft.com/office/drawing/2014/main" val="332278312"/>
                    </a:ext>
                  </a:extLst>
                </a:gridCol>
                <a:gridCol w="1161671">
                  <a:extLst>
                    <a:ext uri="{9D8B030D-6E8A-4147-A177-3AD203B41FA5}">
                      <a16:colId xmlns:a16="http://schemas.microsoft.com/office/drawing/2014/main" val="3733932713"/>
                    </a:ext>
                  </a:extLst>
                </a:gridCol>
                <a:gridCol w="1191056">
                  <a:extLst>
                    <a:ext uri="{9D8B030D-6E8A-4147-A177-3AD203B41FA5}">
                      <a16:colId xmlns:a16="http://schemas.microsoft.com/office/drawing/2014/main" val="3745116521"/>
                    </a:ext>
                  </a:extLst>
                </a:gridCol>
                <a:gridCol w="1164939">
                  <a:extLst>
                    <a:ext uri="{9D8B030D-6E8A-4147-A177-3AD203B41FA5}">
                      <a16:colId xmlns:a16="http://schemas.microsoft.com/office/drawing/2014/main" val="3278612417"/>
                    </a:ext>
                  </a:extLst>
                </a:gridCol>
                <a:gridCol w="1528036">
                  <a:extLst>
                    <a:ext uri="{9D8B030D-6E8A-4147-A177-3AD203B41FA5}">
                      <a16:colId xmlns:a16="http://schemas.microsoft.com/office/drawing/2014/main" val="259963745"/>
                    </a:ext>
                  </a:extLst>
                </a:gridCol>
                <a:gridCol w="1149810">
                  <a:extLst>
                    <a:ext uri="{9D8B030D-6E8A-4147-A177-3AD203B41FA5}">
                      <a16:colId xmlns:a16="http://schemas.microsoft.com/office/drawing/2014/main" val="466914805"/>
                    </a:ext>
                  </a:extLst>
                </a:gridCol>
                <a:gridCol w="1618810">
                  <a:extLst>
                    <a:ext uri="{9D8B030D-6E8A-4147-A177-3AD203B41FA5}">
                      <a16:colId xmlns:a16="http://schemas.microsoft.com/office/drawing/2014/main" val="3923726950"/>
                    </a:ext>
                  </a:extLst>
                </a:gridCol>
                <a:gridCol w="862356">
                  <a:extLst>
                    <a:ext uri="{9D8B030D-6E8A-4147-A177-3AD203B41FA5}">
                      <a16:colId xmlns:a16="http://schemas.microsoft.com/office/drawing/2014/main" val="2276335779"/>
                    </a:ext>
                  </a:extLst>
                </a:gridCol>
              </a:tblGrid>
              <a:tr h="190141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 dirty="0">
                          <a:effectLst/>
                        </a:rPr>
                        <a:t>класс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Математическая грамотность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Читательская грамотность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 dirty="0" smtClean="0">
                          <a:effectLst/>
                        </a:rPr>
                        <a:t>Естественно-научная</a:t>
                      </a:r>
                      <a:r>
                        <a:rPr lang="ru-RU" sz="2400" baseline="0" dirty="0" smtClean="0">
                          <a:effectLst/>
                        </a:rPr>
                        <a:t> грамотность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Общий балл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2781706"/>
                  </a:ext>
                </a:extLst>
              </a:tr>
              <a:tr h="7307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 dirty="0" err="1">
                          <a:effectLst/>
                        </a:rPr>
                        <a:t>Ср.балл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 dirty="0">
                          <a:effectLst/>
                        </a:rPr>
                        <a:t>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 dirty="0" err="1">
                          <a:effectLst/>
                        </a:rPr>
                        <a:t>Ср.балл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 dirty="0">
                          <a:effectLst/>
                        </a:rPr>
                        <a:t>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 dirty="0" err="1">
                          <a:effectLst/>
                        </a:rPr>
                        <a:t>Ср.балл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 dirty="0">
                          <a:effectLst/>
                        </a:rPr>
                        <a:t>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 dirty="0" err="1">
                          <a:effectLst/>
                        </a:rPr>
                        <a:t>Ср.балл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 dirty="0">
                          <a:effectLst/>
                        </a:rPr>
                        <a:t>%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val="1326447958"/>
                  </a:ext>
                </a:extLst>
              </a:tr>
              <a:tr h="475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9А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 dirty="0">
                          <a:effectLst/>
                        </a:rPr>
                        <a:t>6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46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15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50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18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56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40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 dirty="0">
                          <a:effectLst/>
                        </a:rPr>
                        <a:t>53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val="4109723012"/>
                  </a:ext>
                </a:extLst>
              </a:tr>
              <a:tr h="475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9Б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46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16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53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16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50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38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53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val="2024330233"/>
                  </a:ext>
                </a:extLst>
              </a:tr>
              <a:tr h="475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9В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46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13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43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13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43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31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41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val="1045430030"/>
                  </a:ext>
                </a:extLst>
              </a:tr>
              <a:tr h="47535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итого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46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 dirty="0">
                          <a:effectLst/>
                        </a:rPr>
                        <a:t>15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50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16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50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>
                          <a:effectLst/>
                        </a:rPr>
                        <a:t>36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135755" algn="l"/>
                        </a:tabLst>
                      </a:pPr>
                      <a:r>
                        <a:rPr lang="ru-RU" sz="2400" dirty="0">
                          <a:effectLst/>
                        </a:rPr>
                        <a:t>48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0811" marR="60811" marT="0" marB="0"/>
                </a:tc>
                <a:extLst>
                  <a:ext uri="{0D108BD9-81ED-4DB2-BD59-A6C34878D82A}">
                    <a16:rowId xmlns:a16="http://schemas.microsoft.com/office/drawing/2014/main" val="9098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42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: Rounded Corners 72">
            <a:extLst>
              <a:ext uri="{FF2B5EF4-FFF2-40B4-BE49-F238E27FC236}">
                <a16:creationId xmlns:a16="http://schemas.microsoft.com/office/drawing/2014/main" id="{BA4EFE6D-2636-40B1-9306-94A4E9B200AB}"/>
              </a:ext>
            </a:extLst>
          </p:cNvPr>
          <p:cNvSpPr/>
          <p:nvPr/>
        </p:nvSpPr>
        <p:spPr>
          <a:xfrm>
            <a:off x="3811873" y="5258344"/>
            <a:ext cx="8185134" cy="578772"/>
          </a:xfrm>
          <a:prstGeom prst="roundRect">
            <a:avLst/>
          </a:prstGeom>
          <a:solidFill>
            <a:srgbClr val="F5F9F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1C69D5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3" name="Rectangle: Rounded Corners 72">
            <a:extLst>
              <a:ext uri="{FF2B5EF4-FFF2-40B4-BE49-F238E27FC236}">
                <a16:creationId xmlns:a16="http://schemas.microsoft.com/office/drawing/2014/main" id="{BA4EFE6D-2636-40B1-9306-94A4E9B200AB}"/>
              </a:ext>
            </a:extLst>
          </p:cNvPr>
          <p:cNvSpPr/>
          <p:nvPr/>
        </p:nvSpPr>
        <p:spPr>
          <a:xfrm>
            <a:off x="4117133" y="2722871"/>
            <a:ext cx="7879873" cy="653194"/>
          </a:xfrm>
          <a:prstGeom prst="roundRect">
            <a:avLst/>
          </a:prstGeom>
          <a:solidFill>
            <a:srgbClr val="F5F9F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1C69D5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9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0" y="1948397"/>
            <a:ext cx="2319867" cy="2268003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lock Arc 12">
            <a:extLst>
              <a:ext uri="{FF2B5EF4-FFF2-40B4-BE49-F238E27FC236}">
                <a16:creationId xmlns:a16="http://schemas.microsoft.com/office/drawing/2014/main" id="{95BA17AB-D07B-48CC-A6AC-639AD925AB46}"/>
              </a:ext>
            </a:extLst>
          </p:cNvPr>
          <p:cNvSpPr/>
          <p:nvPr/>
        </p:nvSpPr>
        <p:spPr bwMode="auto">
          <a:xfrm rot="16200000">
            <a:off x="-554718" y="1595816"/>
            <a:ext cx="2874177" cy="2874992"/>
          </a:xfrm>
          <a:prstGeom prst="blockArc">
            <a:avLst>
              <a:gd name="adj1" fmla="val 21575027"/>
              <a:gd name="adj2" fmla="val 10973520"/>
              <a:gd name="adj3" fmla="val 1283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424130" y="624076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1928857" y="658357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8</a:t>
            </a:r>
            <a:endParaRPr lang="ru-RU" sz="105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92647" y="1341362"/>
            <a:ext cx="953621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dirty="0" smtClean="0">
                <a:solidFill>
                  <a:srgbClr val="00297A"/>
                </a:solidFill>
              </a:rPr>
              <a:t>Итоговая </a:t>
            </a:r>
            <a:r>
              <a:rPr lang="ru-RU" sz="3200" b="1" dirty="0">
                <a:solidFill>
                  <a:srgbClr val="00297A"/>
                </a:solidFill>
              </a:rPr>
              <a:t>оценка для обучающихся, </a:t>
            </a:r>
            <a:r>
              <a:rPr lang="ru-RU" sz="3200" b="1" dirty="0">
                <a:solidFill>
                  <a:srgbClr val="0070C0"/>
                </a:solidFill>
              </a:rPr>
              <a:t>освобожденных от итоговой аттестации</a:t>
            </a:r>
            <a:r>
              <a:rPr lang="ru-RU" sz="3200" b="1" dirty="0">
                <a:solidFill>
                  <a:srgbClr val="00297A"/>
                </a:solidFill>
              </a:rPr>
              <a:t>, выставляется на основании годовой оценки текущего учебного года</a:t>
            </a:r>
            <a:r>
              <a:rPr lang="ru-RU" sz="3200" b="1" dirty="0" smtClean="0">
                <a:solidFill>
                  <a:srgbClr val="00297A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3200" b="1" dirty="0" smtClean="0">
              <a:solidFill>
                <a:srgbClr val="00297A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ru-RU" sz="3200" b="1" i="1" dirty="0">
                <a:solidFill>
                  <a:srgbClr val="00297A"/>
                </a:solidFill>
              </a:rPr>
              <a:t>Обучающиеся </a:t>
            </a:r>
            <a:r>
              <a:rPr lang="ru-RU" sz="3200" b="1" i="1" dirty="0">
                <a:solidFill>
                  <a:srgbClr val="0070C0"/>
                </a:solidFill>
              </a:rPr>
              <a:t>9 </a:t>
            </a:r>
            <a:r>
              <a:rPr lang="ru-RU" sz="3200" b="1" i="1" dirty="0" smtClean="0">
                <a:solidFill>
                  <a:srgbClr val="0070C0"/>
                </a:solidFill>
              </a:rPr>
              <a:t> </a:t>
            </a:r>
            <a:r>
              <a:rPr lang="ru-RU" sz="3200" b="1" i="1" dirty="0" smtClean="0">
                <a:solidFill>
                  <a:srgbClr val="0070C0"/>
                </a:solidFill>
              </a:rPr>
              <a:t>классов</a:t>
            </a:r>
            <a:r>
              <a:rPr lang="ru-RU" sz="3200" b="1" i="1" dirty="0">
                <a:solidFill>
                  <a:srgbClr val="00297A"/>
                </a:solidFill>
              </a:rPr>
              <a:t>, </a:t>
            </a:r>
            <a:r>
              <a:rPr lang="ru-RU" sz="3200" b="1" dirty="0">
                <a:solidFill>
                  <a:srgbClr val="0070C0"/>
                </a:solidFill>
              </a:rPr>
              <a:t>заболевшие в период итоговой аттестации</a:t>
            </a:r>
            <a:r>
              <a:rPr lang="ru-RU" sz="3200" b="1" dirty="0">
                <a:solidFill>
                  <a:srgbClr val="00297A"/>
                </a:solidFill>
              </a:rPr>
              <a:t>, сдают пропущенные экзамены после выздоровления</a:t>
            </a:r>
            <a:r>
              <a:rPr lang="ru-RU" sz="3200" b="1" dirty="0" smtClean="0">
                <a:solidFill>
                  <a:srgbClr val="00297A"/>
                </a:solidFill>
              </a:rPr>
              <a:t>.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297A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ru-RU" sz="2000" b="1" dirty="0">
              <a:solidFill>
                <a:srgbClr val="00297A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53" y="2309039"/>
            <a:ext cx="1492314" cy="16915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60252" y="223966"/>
            <a:ext cx="119970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1C6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1C6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ИТОГОВАЯ ОЦЕНКА ДЛЯ ОБУЧАЮЩИХСЯ, ОСВОБОЖДЕННЫХ ОТ ИТОГОВОЙ АТТЕСТАЦИИ</a:t>
            </a:r>
            <a:endParaRPr lang="ru-RU" sz="2000" b="1" dirty="0">
              <a:solidFill>
                <a:srgbClr val="1C69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1780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: Rounded Corners 72">
            <a:extLst>
              <a:ext uri="{FF2B5EF4-FFF2-40B4-BE49-F238E27FC236}">
                <a16:creationId xmlns:a16="http://schemas.microsoft.com/office/drawing/2014/main" id="{BA4EFE6D-2636-40B1-9306-94A4E9B200AB}"/>
              </a:ext>
            </a:extLst>
          </p:cNvPr>
          <p:cNvSpPr/>
          <p:nvPr/>
        </p:nvSpPr>
        <p:spPr>
          <a:xfrm>
            <a:off x="285111" y="2720126"/>
            <a:ext cx="3918590" cy="1508974"/>
          </a:xfrm>
          <a:prstGeom prst="roundRect">
            <a:avLst/>
          </a:prstGeom>
          <a:solidFill>
            <a:srgbClr val="F5F9F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1C69D5"/>
              </a:solidFill>
              <a:latin typeface="Bahnschrift Light" panose="020B0502040204020203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55981" y="562053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Прямоугольник 48"/>
          <p:cNvSpPr/>
          <p:nvPr/>
        </p:nvSpPr>
        <p:spPr>
          <a:xfrm>
            <a:off x="11928857" y="658357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6</a:t>
            </a:r>
            <a:endParaRPr lang="ru-RU" sz="10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" y="1207095"/>
            <a:ext cx="3769560" cy="5193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054671" y="1489454"/>
            <a:ext cx="776189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>
                <a:solidFill>
                  <a:srgbClr val="00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 </a:t>
            </a:r>
            <a:r>
              <a:rPr lang="ru-RU" sz="2400" b="1" i="1" dirty="0">
                <a:solidFill>
                  <a:srgbClr val="00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</a:t>
            </a:r>
            <a:r>
              <a:rPr lang="ru-RU" sz="2400" b="1" i="1" dirty="0" smtClean="0">
                <a:solidFill>
                  <a:srgbClr val="00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классов </a:t>
            </a:r>
            <a:r>
              <a:rPr lang="ru-RU" sz="2400" b="1" dirty="0">
                <a:solidFill>
                  <a:srgbClr val="0029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получении неудовлетворительных оценок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одному или двум предметам допускаются к прохождению в школе повторной итоговой аттестации по данным учебным предметам в форме экзамена;</a:t>
            </a:r>
            <a:endParaRPr lang="en-US" sz="2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i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 9 класса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 получении </a:t>
            </a:r>
            <a:r>
              <a:rPr lang="ru-RU" sz="24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неудовлетворительных оценок </a:t>
            </a:r>
            <a:r>
              <a:rPr lang="ru-RU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трем и более предметам остаются на повторный год </a:t>
            </a: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обучения;</a:t>
            </a:r>
          </a:p>
          <a:p>
            <a:pPr algn="just"/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ru-RU" sz="2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 flipV="1">
            <a:off x="3759060" y="1605144"/>
            <a:ext cx="290407" cy="2731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 flipV="1">
            <a:off x="3759059" y="4340457"/>
            <a:ext cx="290407" cy="2731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 flipV="1">
            <a:off x="3712924" y="3436216"/>
            <a:ext cx="290407" cy="2731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39343" y="100388"/>
            <a:ext cx="5874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1C69D5"/>
                </a:solidFill>
              </a:rPr>
              <a:t>ПО РЕЗУЛЬТАТАМ ИТОГОВОЙ АТТЕСТАЦИИ:</a:t>
            </a:r>
            <a:endParaRPr lang="ru-RU" sz="2400" b="1" dirty="0">
              <a:solidFill>
                <a:srgbClr val="1C69D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195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2" name="Прямая соединительная линия 71"/>
          <p:cNvCxnSpPr/>
          <p:nvPr/>
        </p:nvCxnSpPr>
        <p:spPr>
          <a:xfrm>
            <a:off x="355981" y="565130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11928857" y="658357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ru-RU" sz="1050" dirty="0">
              <a:solidFill>
                <a:prstClr val="black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4" y="1095856"/>
            <a:ext cx="3252324" cy="538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366474" y="114727"/>
            <a:ext cx="5874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1C69D5"/>
                </a:solidFill>
              </a:rPr>
              <a:t>ПО РЕЗУЛЬТАТАМ ИТОГОВОЙ АТТЕСТАЦИИ: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826933" y="1095856"/>
            <a:ext cx="8101924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b="1" i="1" dirty="0">
                <a:solidFill>
                  <a:srgbClr val="000066"/>
                </a:solidFill>
                <a:ea typeface="Times New Roman" panose="02020603050405020304" pitchFamily="18" charset="0"/>
              </a:rPr>
              <a:t>Обучающимся </a:t>
            </a:r>
            <a:r>
              <a:rPr lang="ru-RU" sz="32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9 </a:t>
            </a:r>
            <a:r>
              <a:rPr lang="ru-RU" sz="3200" b="1" i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класса</a:t>
            </a:r>
            <a:r>
              <a:rPr lang="ru-RU" sz="3200" b="1" i="1" dirty="0">
                <a:solidFill>
                  <a:srgbClr val="000066"/>
                </a:solidFill>
                <a:ea typeface="Times New Roman" panose="02020603050405020304" pitchFamily="18" charset="0"/>
              </a:rPr>
              <a:t>, сдавшим </a:t>
            </a:r>
            <a:r>
              <a:rPr lang="ru-RU" sz="32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повторную итоговую аттестацию</a:t>
            </a:r>
            <a:r>
              <a:rPr lang="ru-RU" sz="3200" b="1" i="1" dirty="0">
                <a:solidFill>
                  <a:srgbClr val="000066"/>
                </a:solidFill>
                <a:ea typeface="Times New Roman" panose="02020603050405020304" pitchFamily="18" charset="0"/>
              </a:rPr>
              <a:t>, </a:t>
            </a:r>
            <a:r>
              <a:rPr lang="ru-RU" sz="3200" b="1" dirty="0">
                <a:solidFill>
                  <a:srgbClr val="002060"/>
                </a:solidFill>
                <a:ea typeface="Times New Roman" panose="02020603050405020304" pitchFamily="18" charset="0"/>
              </a:rPr>
              <a:t>выдается аттестат об основном среднем образовании в соответствии с формой, утвержденной приказом № </a:t>
            </a:r>
            <a:r>
              <a:rPr lang="ru-RU" sz="32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39.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32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r>
              <a:rPr lang="ru-RU" sz="3200" b="1" i="1" dirty="0" smtClean="0">
                <a:solidFill>
                  <a:srgbClr val="000066"/>
                </a:solidFill>
                <a:ea typeface="Times New Roman" panose="02020603050405020304" pitchFamily="18" charset="0"/>
              </a:rPr>
              <a:t>Обучающиеся </a:t>
            </a:r>
            <a:r>
              <a:rPr lang="ru-RU" sz="32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9 </a:t>
            </a:r>
            <a:r>
              <a:rPr lang="ru-RU" sz="3200" b="1" i="1" dirty="0" smtClean="0">
                <a:solidFill>
                  <a:srgbClr val="0070C0"/>
                </a:solidFill>
                <a:ea typeface="Times New Roman" panose="02020603050405020304" pitchFamily="18" charset="0"/>
              </a:rPr>
              <a:t>класса</a:t>
            </a:r>
            <a:r>
              <a:rPr lang="ru-RU" sz="3200" b="1" i="1" dirty="0">
                <a:solidFill>
                  <a:srgbClr val="000066"/>
                </a:solidFill>
                <a:ea typeface="Times New Roman" panose="02020603050405020304" pitchFamily="18" charset="0"/>
              </a:rPr>
              <a:t>, получившие </a:t>
            </a:r>
            <a:r>
              <a:rPr lang="ru-RU" sz="3200" b="1" i="1" dirty="0">
                <a:solidFill>
                  <a:srgbClr val="0070C0"/>
                </a:solidFill>
                <a:ea typeface="Times New Roman" panose="02020603050405020304" pitchFamily="18" charset="0"/>
              </a:rPr>
              <a:t>неудовлетворительную оценку</a:t>
            </a:r>
            <a:r>
              <a:rPr lang="ru-RU" sz="3200" b="1" i="1" dirty="0">
                <a:solidFill>
                  <a:srgbClr val="000066"/>
                </a:solidFill>
                <a:ea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rgbClr val="002060"/>
                </a:solidFill>
                <a:ea typeface="Times New Roman" panose="02020603050405020304" pitchFamily="18" charset="0"/>
              </a:rPr>
              <a:t>при повторной итоговой аттестации, остаются на повторный год </a:t>
            </a:r>
            <a:r>
              <a:rPr lang="ru-RU" sz="3200" b="1" dirty="0" smtClean="0">
                <a:solidFill>
                  <a:srgbClr val="002060"/>
                </a:solidFill>
                <a:ea typeface="Times New Roman" panose="02020603050405020304" pitchFamily="18" charset="0"/>
              </a:rPr>
              <a:t>обучения.</a:t>
            </a: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v"/>
            </a:pPr>
            <a:endParaRPr lang="ru-RU" sz="2000" b="1" dirty="0" smtClean="0">
              <a:solidFill>
                <a:srgbClr val="00206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27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Прямая соединительная линия 33"/>
          <p:cNvCxnSpPr/>
          <p:nvPr/>
        </p:nvCxnSpPr>
        <p:spPr>
          <a:xfrm>
            <a:off x="612783" y="515605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1919714" y="6727195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8</a:t>
            </a:r>
            <a:endParaRPr lang="ru-RU" sz="105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071199" y="115495"/>
            <a:ext cx="39452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1C6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ЭКЗАМЕНАМ</a:t>
            </a:r>
            <a:endParaRPr lang="ru-RU" sz="2000" b="1" dirty="0">
              <a:solidFill>
                <a:srgbClr val="1C69D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824756648"/>
              </p:ext>
            </p:extLst>
          </p:nvPr>
        </p:nvGraphicFramePr>
        <p:xfrm>
          <a:off x="314699" y="218568"/>
          <a:ext cx="11458246" cy="5675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53680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kk-KZ" sz="44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СПАСИБО ЗА ВНИМАНИЕ!!!</a:t>
            </a:r>
            <a:endParaRPr lang="ru-RU" sz="4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2964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/>
          <p:cNvSpPr/>
          <p:nvPr/>
        </p:nvSpPr>
        <p:spPr>
          <a:xfrm>
            <a:off x="4231146" y="1112126"/>
            <a:ext cx="740862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400" b="1" dirty="0">
                <a:solidFill>
                  <a:srgbClr val="00297A"/>
                </a:solidFill>
                <a:cs typeface="Times New Roman" panose="02020603050405020304" pitchFamily="18" charset="0"/>
              </a:rPr>
              <a:t>Учебные занятия в организациях среднего образования независимо от формы собственности и ведомственной подчиненности </a:t>
            </a:r>
            <a:r>
              <a:rPr lang="ru-RU" sz="2400" b="1" dirty="0" smtClean="0">
                <a:solidFill>
                  <a:srgbClr val="00297A"/>
                </a:solidFill>
                <a:cs typeface="Times New Roman" panose="02020603050405020304" pitchFamily="18" charset="0"/>
              </a:rPr>
              <a:t>завершится</a:t>
            </a:r>
          </a:p>
          <a:p>
            <a:pPr algn="just">
              <a:spcAft>
                <a:spcPts val="0"/>
              </a:spcAft>
            </a:pP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25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cs typeface="Times New Roman" panose="02020603050405020304" pitchFamily="18" charset="0"/>
              </a:rPr>
              <a:t>мая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202</a:t>
            </a:r>
            <a:r>
              <a:rPr lang="en-US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4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года</a:t>
            </a:r>
            <a:endParaRPr lang="kk-KZ" sz="2400" b="1" dirty="0" smtClean="0">
              <a:solidFill>
                <a:srgbClr val="00297A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 flipV="1">
            <a:off x="3712528" y="1199611"/>
            <a:ext cx="290407" cy="2731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3914467" y="3394961"/>
            <a:ext cx="290407" cy="2875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355981" y="565130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11928857" y="658357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ru-RU" sz="10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4" y="1095856"/>
            <a:ext cx="3252324" cy="538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359733" y="3187437"/>
            <a:ext cx="74086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00297A"/>
                </a:solidFill>
              </a:rPr>
              <a:t>Итоговые выпускные экзамены обучающихся </a:t>
            </a:r>
            <a:endParaRPr lang="ru-RU" sz="2400" b="1" dirty="0" smtClean="0">
              <a:solidFill>
                <a:srgbClr val="00297A"/>
              </a:solidFill>
            </a:endParaRPr>
          </a:p>
          <a:p>
            <a:pPr algn="just"/>
            <a:r>
              <a:rPr lang="ru-RU" sz="2400" b="1" dirty="0" smtClean="0">
                <a:solidFill>
                  <a:srgbClr val="00297A"/>
                </a:solidFill>
              </a:rPr>
              <a:t>9 классов проводится </a:t>
            </a:r>
            <a:r>
              <a:rPr lang="ru-RU" sz="2400" b="1" dirty="0" smtClean="0">
                <a:solidFill>
                  <a:srgbClr val="FF0000"/>
                </a:solidFill>
              </a:rPr>
              <a:t>со </a:t>
            </a:r>
            <a:r>
              <a:rPr lang="en-US" sz="2400" b="1" dirty="0" smtClean="0">
                <a:solidFill>
                  <a:srgbClr val="FF0000"/>
                </a:solidFill>
              </a:rPr>
              <a:t>29 </a:t>
            </a:r>
            <a:r>
              <a:rPr lang="ru-RU" sz="2400" b="1" dirty="0" smtClean="0">
                <a:solidFill>
                  <a:srgbClr val="FF0000"/>
                </a:solidFill>
              </a:rPr>
              <a:t> мая по 10 июня 2024 года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850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78677" y="195798"/>
            <a:ext cx="11913323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1pPr>
            <a:lvl2pPr marL="344488" indent="11271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2pPr>
            <a:lvl3pPr marL="690563" indent="-3175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3pPr>
            <a:lvl4pPr marL="1035050" indent="-476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4pPr>
            <a:lvl5pPr marL="1381125" indent="-6350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000" b="1" dirty="0" smtClean="0">
                <a:solidFill>
                  <a:srgbClr val="1C69D5"/>
                </a:solidFill>
                <a:latin typeface="+mn-lt"/>
                <a:cs typeface="Arial" panose="020B0604020202020204" pitchFamily="34" charset="0"/>
              </a:rPr>
              <a:t>ИТОГОВАЯ АТТЕСТАЦИЯ ДЛЯ ОБУЧАЮЩИХСЯ 9 КЛАССА ПРОВОДИТСЯ В СЛЕДУЮЩИХ ФОРМАХ:</a:t>
            </a:r>
            <a:endParaRPr lang="ru-RU" altLang="ru-RU" sz="2000" b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231146" y="1112126"/>
            <a:ext cx="7408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Обучающиеся 9 </a:t>
            </a:r>
            <a:r>
              <a:rPr lang="ru-RU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класса</a:t>
            </a:r>
            <a:r>
              <a:rPr lang="ru-RU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, освоившие общеобразовательные учебные программы основного среднего образования, </a:t>
            </a:r>
            <a:r>
              <a:rPr lang="ru-RU" b="1" dirty="0">
                <a:solidFill>
                  <a:srgbClr val="1C69D5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сдают четыре экзамена, один из них - по </a:t>
            </a:r>
            <a:r>
              <a:rPr lang="ru-RU" b="1" dirty="0" smtClean="0">
                <a:solidFill>
                  <a:srgbClr val="1C69D5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выбору;</a:t>
            </a:r>
            <a:endParaRPr lang="kk-KZ" b="1" dirty="0" smtClean="0">
              <a:solidFill>
                <a:srgbClr val="1C69D5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31145" y="4160225"/>
            <a:ext cx="74086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spc="-5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3) </a:t>
            </a:r>
            <a:r>
              <a:rPr lang="ru-RU" i="1" spc="-50" dirty="0" smtClean="0">
                <a:solidFill>
                  <a:srgbClr val="1C69D5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письменный </a:t>
            </a:r>
            <a:r>
              <a:rPr lang="ru-RU" i="1" spc="-50" dirty="0">
                <a:solidFill>
                  <a:srgbClr val="1C69D5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экзамен </a:t>
            </a:r>
            <a:r>
              <a:rPr lang="ru-RU" i="1" spc="-5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по казахскому языку и литературе в классах с русским/ </a:t>
            </a:r>
            <a:r>
              <a:rPr lang="ru-RU" i="1" spc="-5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уйгурским языком </a:t>
            </a:r>
            <a:r>
              <a:rPr lang="ru-RU" i="1" spc="-5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обучения и </a:t>
            </a:r>
            <a:r>
              <a:rPr lang="ru-RU" i="1" spc="-50" dirty="0">
                <a:solidFill>
                  <a:srgbClr val="1C69D5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письменный экзамен </a:t>
            </a:r>
            <a:r>
              <a:rPr lang="ru-RU" i="1" spc="-5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по русскому языку и литературе в классах с казахским языком обучения;</a:t>
            </a:r>
            <a:endParaRPr lang="kk-KZ" i="1" dirty="0" smtClean="0">
              <a:solidFill>
                <a:srgbClr val="002060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 flipV="1">
            <a:off x="3712528" y="1199611"/>
            <a:ext cx="290407" cy="2731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3740583" y="2132726"/>
            <a:ext cx="290407" cy="2875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3740584" y="3643836"/>
            <a:ext cx="290407" cy="287532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355981" y="565130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11928857" y="658357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ru-RU" sz="10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34" y="1095856"/>
            <a:ext cx="3252324" cy="5383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231145" y="2035456"/>
            <a:ext cx="7408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1) </a:t>
            </a:r>
            <a:r>
              <a:rPr lang="ru-RU" i="1" dirty="0" smtClean="0">
                <a:solidFill>
                  <a:srgbClr val="1C69D5"/>
                </a:solidFill>
              </a:rPr>
              <a:t>письменный </a:t>
            </a:r>
            <a:r>
              <a:rPr lang="ru-RU" i="1" dirty="0">
                <a:solidFill>
                  <a:srgbClr val="1C69D5"/>
                </a:solidFill>
              </a:rPr>
              <a:t>экзамен </a:t>
            </a:r>
            <a:r>
              <a:rPr lang="ru-RU" i="1" dirty="0">
                <a:solidFill>
                  <a:srgbClr val="002060"/>
                </a:solidFill>
              </a:rPr>
              <a:t>по казахскому языку /русскому языку и родному языку для школ с </a:t>
            </a:r>
            <a:r>
              <a:rPr lang="ru-RU" i="1" dirty="0" smtClean="0">
                <a:solidFill>
                  <a:srgbClr val="002060"/>
                </a:solidFill>
              </a:rPr>
              <a:t>уйгурским языком </a:t>
            </a:r>
            <a:r>
              <a:rPr lang="ru-RU" i="1" dirty="0">
                <a:solidFill>
                  <a:srgbClr val="002060"/>
                </a:solidFill>
              </a:rPr>
              <a:t>обучения (язык обучения) </a:t>
            </a:r>
            <a:r>
              <a:rPr lang="ru-RU" i="1" dirty="0">
                <a:solidFill>
                  <a:srgbClr val="1C69D5"/>
                </a:solidFill>
              </a:rPr>
              <a:t>в форме эссе</a:t>
            </a:r>
            <a:r>
              <a:rPr lang="ru-RU" i="1" dirty="0">
                <a:solidFill>
                  <a:srgbClr val="002060"/>
                </a:solidFill>
              </a:rPr>
              <a:t>, для обучающихся школ с углубленным изучением предметов гуманитарного цикла – письменной работы (статья, рассказ, эссе);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490" y="4160225"/>
            <a:ext cx="542591" cy="5364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31146" y="3643836"/>
            <a:ext cx="65835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i="1" dirty="0" smtClean="0">
                <a:solidFill>
                  <a:srgbClr val="002060"/>
                </a:solidFill>
              </a:rPr>
              <a:t>2) </a:t>
            </a:r>
            <a:r>
              <a:rPr lang="ru-RU" i="1" dirty="0" smtClean="0">
                <a:solidFill>
                  <a:srgbClr val="1C69D5"/>
                </a:solidFill>
              </a:rPr>
              <a:t>письменный </a:t>
            </a:r>
            <a:r>
              <a:rPr lang="ru-RU" i="1" dirty="0">
                <a:solidFill>
                  <a:srgbClr val="1C69D5"/>
                </a:solidFill>
              </a:rPr>
              <a:t>экзамен </a:t>
            </a:r>
            <a:r>
              <a:rPr lang="ru-RU" i="1" dirty="0">
                <a:solidFill>
                  <a:srgbClr val="002060"/>
                </a:solidFill>
              </a:rPr>
              <a:t>по математике (алгебре);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231146" y="5514055"/>
            <a:ext cx="74086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i="1" spc="-50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4) </a:t>
            </a:r>
            <a:r>
              <a:rPr lang="ru-RU" i="1" spc="-50" dirty="0" smtClean="0">
                <a:solidFill>
                  <a:srgbClr val="1C69D5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письменный </a:t>
            </a:r>
            <a:r>
              <a:rPr lang="ru-RU" i="1" spc="-50" dirty="0">
                <a:solidFill>
                  <a:srgbClr val="1C69D5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экзамен </a:t>
            </a:r>
            <a:r>
              <a:rPr lang="ru-RU" i="1" spc="-50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Arial Unicode MS" panose="020B0604020202020204" pitchFamily="34" charset="-128"/>
                <a:cs typeface="Arial Unicode MS" panose="020B0604020202020204" pitchFamily="34" charset="-128"/>
              </a:rPr>
              <a:t>по предмету по выбору (физика, химия, биология, география, геометрия, история Казахстана, всемирная история, литература (по языку обучения), иностранный язык (английский/ французский/немецкий), информатика).</a:t>
            </a:r>
            <a:endParaRPr lang="kk-KZ" i="1" dirty="0" smtClean="0">
              <a:solidFill>
                <a:srgbClr val="002060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489" y="5514055"/>
            <a:ext cx="542591" cy="53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2627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: Rounded Corners 72">
            <a:extLst>
              <a:ext uri="{FF2B5EF4-FFF2-40B4-BE49-F238E27FC236}">
                <a16:creationId xmlns:a16="http://schemas.microsoft.com/office/drawing/2014/main" id="{BA4EFE6D-2636-40B1-9306-94A4E9B200AB}"/>
              </a:ext>
            </a:extLst>
          </p:cNvPr>
          <p:cNvSpPr/>
          <p:nvPr/>
        </p:nvSpPr>
        <p:spPr>
          <a:xfrm>
            <a:off x="278677" y="1095856"/>
            <a:ext cx="5757323" cy="952456"/>
          </a:xfrm>
          <a:prstGeom prst="roundRect">
            <a:avLst/>
          </a:prstGeom>
          <a:solidFill>
            <a:srgbClr val="F5F9F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1C69D5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12" name="Rectangle: Rounded Corners 72">
            <a:extLst>
              <a:ext uri="{FF2B5EF4-FFF2-40B4-BE49-F238E27FC236}">
                <a16:creationId xmlns:a16="http://schemas.microsoft.com/office/drawing/2014/main" id="{BA4EFE6D-2636-40B1-9306-94A4E9B200AB}"/>
              </a:ext>
            </a:extLst>
          </p:cNvPr>
          <p:cNvSpPr/>
          <p:nvPr/>
        </p:nvSpPr>
        <p:spPr>
          <a:xfrm>
            <a:off x="278675" y="2564457"/>
            <a:ext cx="5757323" cy="865869"/>
          </a:xfrm>
          <a:prstGeom prst="roundRect">
            <a:avLst/>
          </a:prstGeom>
          <a:solidFill>
            <a:srgbClr val="F5F9F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1C69D5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78677" y="96476"/>
            <a:ext cx="11913323" cy="4247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1pPr>
            <a:lvl2pPr marL="344488" indent="11271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2pPr>
            <a:lvl3pPr marL="690563" indent="-3175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3pPr>
            <a:lvl4pPr marL="1035050" indent="-476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4pPr>
            <a:lvl5pPr marL="1381125" indent="-6350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400" b="1" dirty="0" smtClean="0">
                <a:solidFill>
                  <a:srgbClr val="1C69D5"/>
                </a:solidFill>
                <a:latin typeface="+mn-lt"/>
                <a:cs typeface="Arial" panose="020B0604020202020204" pitchFamily="34" charset="0"/>
              </a:rPr>
              <a:t>Сроки </a:t>
            </a:r>
            <a:r>
              <a:rPr lang="ru-RU" altLang="ru-RU" sz="2400" b="1" dirty="0">
                <a:solidFill>
                  <a:srgbClr val="1C69D5"/>
                </a:solidFill>
                <a:latin typeface="+mn-lt"/>
                <a:cs typeface="Arial" panose="020B0604020202020204" pitchFamily="34" charset="0"/>
              </a:rPr>
              <a:t>проведения итоговой </a:t>
            </a:r>
            <a:r>
              <a:rPr lang="ru-RU" altLang="ru-RU" sz="2400" b="1" dirty="0" smtClean="0">
                <a:solidFill>
                  <a:srgbClr val="1C69D5"/>
                </a:solidFill>
                <a:latin typeface="+mn-lt"/>
                <a:cs typeface="Arial" panose="020B0604020202020204" pitchFamily="34" charset="0"/>
              </a:rPr>
              <a:t>аттестации для </a:t>
            </a:r>
            <a:r>
              <a:rPr lang="ru-RU" altLang="ru-RU" sz="2400" b="1" dirty="0">
                <a:solidFill>
                  <a:srgbClr val="1C69D5"/>
                </a:solidFill>
                <a:latin typeface="+mn-lt"/>
                <a:cs typeface="Arial" panose="020B0604020202020204" pitchFamily="34" charset="0"/>
              </a:rPr>
              <a:t>обучающихся 9 </a:t>
            </a:r>
            <a:r>
              <a:rPr lang="ru-RU" altLang="ru-RU" sz="2400" b="1" dirty="0" smtClean="0">
                <a:solidFill>
                  <a:srgbClr val="1C69D5"/>
                </a:solidFill>
                <a:latin typeface="+mn-lt"/>
                <a:cs typeface="Arial" panose="020B0604020202020204" pitchFamily="34" charset="0"/>
              </a:rPr>
              <a:t>классов</a:t>
            </a:r>
            <a:r>
              <a:rPr lang="ru-RU" altLang="ru-RU" sz="2400" b="1" dirty="0">
                <a:solidFill>
                  <a:srgbClr val="1C69D5"/>
                </a:solidFill>
                <a:latin typeface="+mn-lt"/>
                <a:cs typeface="Arial" panose="020B0604020202020204" pitchFamily="34" charset="0"/>
              </a:rPr>
              <a:t>::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677001" y="1040748"/>
            <a:ext cx="72746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письменный экзамен по </a:t>
            </a:r>
            <a:r>
              <a:rPr lang="ru-RU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русскому (</a:t>
            </a:r>
            <a:r>
              <a:rPr lang="ru-RU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язык </a:t>
            </a:r>
            <a:r>
              <a:rPr lang="ru-RU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обучения) в </a:t>
            </a:r>
            <a:r>
              <a:rPr lang="ru-RU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форме письменной работы </a:t>
            </a:r>
            <a:r>
              <a:rPr lang="ru-RU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(статья, рассказ, </a:t>
            </a:r>
            <a:r>
              <a:rPr lang="ru-RU" b="1" dirty="0" smtClean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эссе</a:t>
            </a:r>
            <a:r>
              <a:rPr lang="ru-RU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) – </a:t>
            </a:r>
            <a:r>
              <a:rPr lang="ru-RU" b="1" dirty="0" smtClean="0">
                <a:solidFill>
                  <a:srgbClr val="FF0000"/>
                </a:solidFill>
                <a:uFill>
                  <a:solidFill>
                    <a:srgbClr val="000000"/>
                  </a:solidFill>
                </a:uFill>
                <a:ea typeface="Calibri" panose="020F0502020204030204" pitchFamily="34" charset="0"/>
                <a:cs typeface="Times New Roman" panose="02020603050405020304" pitchFamily="18" charset="0"/>
              </a:rPr>
              <a:t>29 мая 2024 года</a:t>
            </a:r>
            <a:endParaRPr lang="ru-RU" b="1" dirty="0">
              <a:solidFill>
                <a:srgbClr val="FF0000"/>
              </a:solidFill>
              <a:uFill>
                <a:solidFill>
                  <a:srgbClr val="000000"/>
                </a:solidFill>
              </a:u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1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 flipV="1">
            <a:off x="4187236" y="1173348"/>
            <a:ext cx="290407" cy="2731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  <a:effectLst>
            <a:outerShdw blurRad="63500" sx="127000" sy="127000" algn="ctr" rotWithShape="0">
              <a:schemeClr val="bg1">
                <a:lumMod val="6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2" name="Прямая соединительная линия 71"/>
          <p:cNvCxnSpPr/>
          <p:nvPr/>
        </p:nvCxnSpPr>
        <p:spPr>
          <a:xfrm>
            <a:off x="296088" y="835727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Прямоугольник 72"/>
          <p:cNvSpPr/>
          <p:nvPr/>
        </p:nvSpPr>
        <p:spPr>
          <a:xfrm>
            <a:off x="11928857" y="658357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</a:t>
            </a:r>
            <a:endParaRPr lang="ru-RU" sz="105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59" y="1040747"/>
            <a:ext cx="3941702" cy="5542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4245" y="2349726"/>
            <a:ext cx="542591" cy="53649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718578" y="2349726"/>
            <a:ext cx="72330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</a:rPr>
              <a:t>письменный экзамен (контрольная работа) по математике (алгебре) – </a:t>
            </a:r>
            <a:r>
              <a:rPr lang="ru-RU" b="1" dirty="0" smtClean="0">
                <a:solidFill>
                  <a:srgbClr val="FF0000"/>
                </a:solidFill>
              </a:rPr>
              <a:t>03 июня 2024 года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18578" y="3133016"/>
            <a:ext cx="72133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письменный экзамен (работа с текстом, выполнение заданий по тексту)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по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казахскому языку и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литературе –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06 июня 2024 года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4486" y="3543915"/>
            <a:ext cx="542591" cy="536494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5987" y="4907654"/>
            <a:ext cx="542591" cy="536494"/>
          </a:xfrm>
          <a:prstGeom prst="rect">
            <a:avLst/>
          </a:prstGeom>
        </p:spPr>
      </p:pic>
      <p:sp>
        <p:nvSpPr>
          <p:cNvPr id="18" name="Прямоугольник 17"/>
          <p:cNvSpPr/>
          <p:nvPr/>
        </p:nvSpPr>
        <p:spPr>
          <a:xfrm>
            <a:off x="4738319" y="4907654"/>
            <a:ext cx="721334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письменный экзамен по предмету по выбору (физика, химия, биология,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география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геометрия, история Казахстана, всемирная история, литература (по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языку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обучения), иностранный язык (английский/французский/немецкий), </a:t>
            </a:r>
            <a:r>
              <a:rPr lang="ru-RU" b="1" dirty="0" smtClean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информатика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) – </a:t>
            </a:r>
            <a:r>
              <a:rPr lang="ru-RU" b="1" dirty="0" smtClean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 июня 2024 года</a:t>
            </a:r>
            <a:endParaRPr lang="ru-RU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486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358766" y="169279"/>
            <a:ext cx="1183323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1pPr>
            <a:lvl2pPr marL="344488" indent="11271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2pPr>
            <a:lvl3pPr marL="690563" indent="-3175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3pPr>
            <a:lvl4pPr marL="1035050" indent="-476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4pPr>
            <a:lvl5pPr marL="1381125" indent="-6350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000" b="1" dirty="0" smtClean="0">
                <a:solidFill>
                  <a:srgbClr val="1C69D5"/>
                </a:solidFill>
                <a:latin typeface="+mn-lt"/>
                <a:cs typeface="Arial" panose="020B0604020202020204" pitchFamily="34" charset="0"/>
              </a:rPr>
              <a:t>СХЕМА ВЫСТАВЛЕНИЯ ЭКЗАМЕНАЦИОННЫХ БАЛЛОВ ДЛЯ ОБУЧАЮЩИХСЯ 9 </a:t>
            </a:r>
            <a:r>
              <a:rPr lang="ru-RU" altLang="ru-RU" sz="2000" b="1" dirty="0" smtClean="0">
                <a:solidFill>
                  <a:srgbClr val="1C69D5"/>
                </a:solidFill>
                <a:latin typeface="+mn-lt"/>
                <a:cs typeface="Arial" panose="020B0604020202020204" pitchFamily="34" charset="0"/>
              </a:rPr>
              <a:t>КЛАССОВ</a:t>
            </a:r>
            <a:endParaRPr lang="ru-RU" altLang="ru-RU" sz="2000" b="1" dirty="0">
              <a:solidFill>
                <a:srgbClr val="1C69D5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817654" y="1158744"/>
            <a:ext cx="880060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Для обучающихся </a:t>
            </a:r>
            <a:r>
              <a:rPr lang="ru-RU" b="1" dirty="0">
                <a:solidFill>
                  <a:srgbClr val="1C69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b="1" dirty="0" smtClean="0">
                <a:solidFill>
                  <a:srgbClr val="1C69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классов</a:t>
            </a:r>
            <a:r>
              <a:rPr lang="ru-RU" b="1" dirty="0">
                <a:solidFill>
                  <a:srgbClr val="1C69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имеющих годовые </a:t>
            </a:r>
            <a:r>
              <a:rPr lang="ru-RU" b="1" dirty="0">
                <a:solidFill>
                  <a:srgbClr val="1C69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неудовлетворительные оценки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одному или двум предметам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(по которым не проводится итоговая аттестация), до начала итоговой аттестации проводится </a:t>
            </a:r>
            <a:r>
              <a:rPr lang="ru-RU" b="1" i="1" dirty="0">
                <a:solidFill>
                  <a:srgbClr val="1C69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дополнительное </a:t>
            </a:r>
            <a:r>
              <a:rPr lang="ru-RU" b="1" i="1" dirty="0" err="1">
                <a:solidFill>
                  <a:srgbClr val="1C69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суммативное</a:t>
            </a:r>
            <a:r>
              <a:rPr lang="ru-RU" b="1" i="1" dirty="0">
                <a:solidFill>
                  <a:srgbClr val="1C69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оценивание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учебный год по данным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предметам;</a:t>
            </a:r>
            <a:endParaRPr lang="ru-RU" b="1" i="1" dirty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21827" y="1897408"/>
            <a:ext cx="3120050" cy="3309293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36889" y="2147525"/>
            <a:ext cx="3104988" cy="2928748"/>
          </a:xfrm>
          <a:prstGeom prst="ellipse">
            <a:avLst/>
          </a:prstGeom>
          <a:solidFill>
            <a:srgbClr val="1C69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lock Arc 12">
            <a:extLst>
              <a:ext uri="{FF2B5EF4-FFF2-40B4-BE49-F238E27FC236}">
                <a16:creationId xmlns:a16="http://schemas.microsoft.com/office/drawing/2014/main" id="{95BA17AB-D07B-48CC-A6AC-639AD925AB46}"/>
              </a:ext>
            </a:extLst>
          </p:cNvPr>
          <p:cNvSpPr/>
          <p:nvPr/>
        </p:nvSpPr>
        <p:spPr bwMode="auto">
          <a:xfrm rot="16200000">
            <a:off x="-468720" y="1666114"/>
            <a:ext cx="3771879" cy="3771880"/>
          </a:xfrm>
          <a:prstGeom prst="blockArc">
            <a:avLst>
              <a:gd name="adj1" fmla="val 21575027"/>
              <a:gd name="adj2" fmla="val 10973520"/>
              <a:gd name="adj3" fmla="val 1283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281032" y="511156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Прямоугольник 8"/>
          <p:cNvSpPr/>
          <p:nvPr/>
        </p:nvSpPr>
        <p:spPr>
          <a:xfrm>
            <a:off x="3303159" y="3018661"/>
            <a:ext cx="83150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spcAft>
                <a:spcPts val="0"/>
              </a:spcAft>
              <a:buFont typeface="Wingdings" pitchFamily="2" charset="2"/>
              <a:buChar char="Ø"/>
            </a:pPr>
            <a:r>
              <a:rPr lang="ru-RU" b="1" dirty="0">
                <a:solidFill>
                  <a:srgbClr val="1C69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При получении оценок "3", "4", "5"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дополнительное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суммативное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оценивание за учебный год итоговая оценка выставляется как среднее арифметическое значение годовой оценки и оценки за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суммативное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оценивание за учебный год с округлением к ближайшему </a:t>
            </a:r>
            <a:r>
              <a:rPr lang="ru-RU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целому;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99205" y="4832454"/>
            <a:ext cx="86190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Ø"/>
            </a:pPr>
            <a:r>
              <a:rPr lang="ru-RU" b="1" dirty="0">
                <a:solidFill>
                  <a:srgbClr val="1C69D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При получении оценки "2" 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дополнительное </a:t>
            </a:r>
            <a:r>
              <a:rPr lang="ru-RU" b="1" dirty="0" err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суммативное</a:t>
            </a:r>
            <a:r>
              <a:rPr lang="ru-RU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оценивание за учебный год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</a:t>
            </a:r>
            <a:r>
              <a:rPr lang="ru-RU" b="1" i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 класса </a:t>
            </a:r>
            <a:r>
              <a:rPr lang="ru-RU" b="1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допускаются к итоговой аттестации и остаются на повторный год обучения.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40" y="2747313"/>
            <a:ext cx="2623014" cy="1748676"/>
          </a:xfrm>
          <a:prstGeom prst="rect">
            <a:avLst/>
          </a:prstGeom>
          <a:effectLst>
            <a:outerShdw blurRad="25400" dist="12700" dir="1800000" sx="104000" sy="104000" algn="ctr" rotWithShape="0">
              <a:schemeClr val="bg1">
                <a:alpha val="34000"/>
              </a:scheme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1928857" y="658357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9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806549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 bwMode="auto">
          <a:xfrm>
            <a:off x="257747" y="119051"/>
            <a:ext cx="1183323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1pPr>
            <a:lvl2pPr marL="344488" indent="11271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2pPr>
            <a:lvl3pPr marL="690563" indent="-3175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3pPr>
            <a:lvl4pPr marL="1035050" indent="-476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4pPr>
            <a:lvl5pPr marL="1381125" indent="-6350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srgbClr val="1C69D5"/>
                </a:solidFill>
                <a:latin typeface="+mn-lt"/>
                <a:cs typeface="Arial" panose="020B0604020202020204" pitchFamily="34" charset="0"/>
              </a:rPr>
              <a:t>СХЕМА ВЫСТАВЛЕНИЯ ЭКЗАМЕНАЦИОННЫХ БАЛЛОВ ДЛЯ ОБУЧАЮЩИХСЯ </a:t>
            </a:r>
            <a:r>
              <a:rPr lang="ru-RU" altLang="ru-RU" sz="2000" b="1" dirty="0" smtClean="0">
                <a:solidFill>
                  <a:srgbClr val="1C69D5"/>
                </a:solidFill>
                <a:latin typeface="+mn-lt"/>
                <a:cs typeface="Arial" panose="020B0604020202020204" pitchFamily="34" charset="0"/>
              </a:rPr>
              <a:t>9/ 11 КЛАССОВ</a:t>
            </a:r>
            <a:endParaRPr lang="ru-RU" altLang="ru-RU" sz="2000" b="1" dirty="0">
              <a:solidFill>
                <a:srgbClr val="1C69D5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9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48678" y="2944000"/>
            <a:ext cx="2796988" cy="2710991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48678" y="3076777"/>
            <a:ext cx="2594996" cy="2445440"/>
          </a:xfrm>
          <a:prstGeom prst="ellipse">
            <a:avLst/>
          </a:prstGeom>
          <a:solidFill>
            <a:srgbClr val="1C69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lock Arc 12">
            <a:extLst>
              <a:ext uri="{FF2B5EF4-FFF2-40B4-BE49-F238E27FC236}">
                <a16:creationId xmlns:a16="http://schemas.microsoft.com/office/drawing/2014/main" id="{95BA17AB-D07B-48CC-A6AC-639AD925AB46}"/>
              </a:ext>
            </a:extLst>
          </p:cNvPr>
          <p:cNvSpPr/>
          <p:nvPr/>
        </p:nvSpPr>
        <p:spPr bwMode="auto">
          <a:xfrm rot="16200000">
            <a:off x="-207045" y="2682587"/>
            <a:ext cx="3106442" cy="3233820"/>
          </a:xfrm>
          <a:prstGeom prst="blockArc">
            <a:avLst>
              <a:gd name="adj1" fmla="val 21575027"/>
              <a:gd name="adj2" fmla="val 10973520"/>
              <a:gd name="adj3" fmla="val 1283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4324" y="488383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65" y="3579820"/>
            <a:ext cx="2309767" cy="1539845"/>
          </a:xfrm>
          <a:prstGeom prst="rect">
            <a:avLst/>
          </a:prstGeom>
          <a:effectLst>
            <a:outerShdw blurRad="25400" dist="12700" dir="1800000" sx="104000" sy="104000" algn="ctr" rotWithShape="0">
              <a:schemeClr val="bg1">
                <a:alpha val="34000"/>
              </a:scheme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1928857" y="658357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9</a:t>
            </a:r>
            <a:endParaRPr lang="ru-RU" sz="10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06618" y="1455063"/>
            <a:ext cx="872223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000066"/>
                </a:solidFill>
              </a:rPr>
              <a:t>При </a:t>
            </a:r>
            <a:r>
              <a:rPr lang="ru-RU" sz="3200" b="1" dirty="0">
                <a:solidFill>
                  <a:srgbClr val="000066"/>
                </a:solidFill>
              </a:rPr>
              <a:t>получении оценки </a:t>
            </a:r>
            <a:r>
              <a:rPr lang="ru-RU" sz="3200" b="1" dirty="0">
                <a:solidFill>
                  <a:srgbClr val="1C69D5"/>
                </a:solidFill>
              </a:rPr>
              <a:t>"2"</a:t>
            </a:r>
            <a:r>
              <a:rPr lang="ru-RU" sz="3200" b="1" dirty="0">
                <a:solidFill>
                  <a:srgbClr val="000066"/>
                </a:solidFill>
              </a:rPr>
              <a:t> </a:t>
            </a: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</a:rPr>
              <a:t>по трем и более предметам обучающиеся </a:t>
            </a:r>
            <a:r>
              <a:rPr lang="ru-RU" sz="3200" b="1" i="1" u="sng" dirty="0">
                <a:solidFill>
                  <a:srgbClr val="1C69D5"/>
                </a:solidFill>
              </a:rPr>
              <a:t>9 </a:t>
            </a:r>
            <a:r>
              <a:rPr lang="ru-RU" sz="3200" b="1" i="1" u="sng" dirty="0" smtClean="0">
                <a:solidFill>
                  <a:srgbClr val="1C69D5"/>
                </a:solidFill>
              </a:rPr>
              <a:t>класса </a:t>
            </a:r>
            <a:r>
              <a:rPr lang="ru-RU" sz="3200" b="1" i="1" dirty="0">
                <a:solidFill>
                  <a:schemeClr val="accent5">
                    <a:lumMod val="50000"/>
                  </a:schemeClr>
                </a:solidFill>
              </a:rPr>
              <a:t>не допускаются к итоговой аттестации и остаются на повторный год обучения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pPr algn="just"/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176273" y="3595562"/>
            <a:ext cx="877823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sz="2400" b="1" dirty="0">
                <a:solidFill>
                  <a:srgbClr val="000066"/>
                </a:solidFill>
              </a:rPr>
              <a:t>Для обучающихся </a:t>
            </a:r>
            <a:r>
              <a:rPr lang="ru-RU" sz="2400" b="1" dirty="0">
                <a:solidFill>
                  <a:srgbClr val="0070C0"/>
                </a:solidFill>
              </a:rPr>
              <a:t>9 </a:t>
            </a:r>
            <a:r>
              <a:rPr lang="ru-RU" sz="2400" b="1" dirty="0" smtClean="0">
                <a:solidFill>
                  <a:srgbClr val="0070C0"/>
                </a:solidFill>
              </a:rPr>
              <a:t>классов</a:t>
            </a:r>
            <a:r>
              <a:rPr lang="ru-RU" sz="2400" b="1" dirty="0">
                <a:solidFill>
                  <a:srgbClr val="000066"/>
                </a:solidFill>
              </a:rPr>
              <a:t>, </a:t>
            </a:r>
            <a:r>
              <a:rPr lang="ru-RU" sz="2400" b="1" dirty="0">
                <a:solidFill>
                  <a:srgbClr val="002060"/>
                </a:solidFill>
              </a:rPr>
              <a:t>имеющим </a:t>
            </a:r>
            <a:r>
              <a:rPr lang="ru-RU" sz="2400" b="1" i="1" dirty="0">
                <a:solidFill>
                  <a:srgbClr val="002060"/>
                </a:solidFill>
              </a:rPr>
              <a:t>годовые неудовлетворительные оценки по одному и двум предметам </a:t>
            </a:r>
            <a:r>
              <a:rPr lang="ru-RU" sz="2400" b="1" dirty="0">
                <a:solidFill>
                  <a:srgbClr val="002060"/>
                </a:solidFill>
              </a:rPr>
              <a:t>(по которым проводится итоговая аттестация), до начала итоговой аттестации </a:t>
            </a:r>
            <a:r>
              <a:rPr lang="ru-RU" sz="2400" b="1" i="1" dirty="0">
                <a:solidFill>
                  <a:srgbClr val="002060"/>
                </a:solidFill>
              </a:rPr>
              <a:t>проводится дополнительное </a:t>
            </a:r>
            <a:r>
              <a:rPr lang="ru-RU" sz="2400" b="1" i="1" dirty="0" err="1">
                <a:solidFill>
                  <a:srgbClr val="002060"/>
                </a:solidFill>
              </a:rPr>
              <a:t>суммативное</a:t>
            </a:r>
            <a:r>
              <a:rPr lang="ru-RU" sz="2400" b="1" i="1" dirty="0">
                <a:solidFill>
                  <a:srgbClr val="002060"/>
                </a:solidFill>
              </a:rPr>
              <a:t> оценивание за учебный год по данным предметам</a:t>
            </a:r>
            <a:r>
              <a:rPr lang="ru-RU" sz="2400" b="1" dirty="0">
                <a:solidFill>
                  <a:srgbClr val="00206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45293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72">
            <a:extLst>
              <a:ext uri="{FF2B5EF4-FFF2-40B4-BE49-F238E27FC236}">
                <a16:creationId xmlns:a16="http://schemas.microsoft.com/office/drawing/2014/main" id="{BA4EFE6D-2636-40B1-9306-94A4E9B200AB}"/>
              </a:ext>
            </a:extLst>
          </p:cNvPr>
          <p:cNvSpPr/>
          <p:nvPr/>
        </p:nvSpPr>
        <p:spPr>
          <a:xfrm>
            <a:off x="753034" y="1065071"/>
            <a:ext cx="11224921" cy="1441461"/>
          </a:xfrm>
          <a:prstGeom prst="roundRect">
            <a:avLst/>
          </a:prstGeom>
          <a:solidFill>
            <a:srgbClr val="F5F9F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1C69D5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257747" y="119051"/>
            <a:ext cx="1183323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1pPr>
            <a:lvl2pPr marL="344488" indent="11271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2pPr>
            <a:lvl3pPr marL="690563" indent="-3175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3pPr>
            <a:lvl4pPr marL="1035050" indent="-476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4pPr>
            <a:lvl5pPr marL="1381125" indent="-6350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000" b="1" dirty="0">
                <a:solidFill>
                  <a:srgbClr val="1C69D5"/>
                </a:solidFill>
                <a:latin typeface="+mn-lt"/>
                <a:cs typeface="Arial" panose="020B0604020202020204" pitchFamily="34" charset="0"/>
              </a:rPr>
              <a:t>СХЕМА ВЫСТАВЛЕНИЯ ЭКЗАМЕНАЦИОННЫХ БАЛЛОВ ДЛЯ ОБУЧАЮЩИХСЯ 9 </a:t>
            </a:r>
            <a:r>
              <a:rPr lang="ru-RU" altLang="ru-RU" sz="2000" b="1" dirty="0" smtClean="0">
                <a:solidFill>
                  <a:srgbClr val="1C69D5"/>
                </a:solidFill>
                <a:latin typeface="+mn-lt"/>
                <a:cs typeface="Arial" panose="020B0604020202020204" pitchFamily="34" charset="0"/>
              </a:rPr>
              <a:t>/ 11 КЛАССОВ</a:t>
            </a:r>
            <a:endParaRPr lang="ru-RU" altLang="ru-RU" sz="2000" b="1" dirty="0">
              <a:solidFill>
                <a:srgbClr val="1C69D5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8717" y="1170086"/>
            <a:ext cx="1094409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b="1" dirty="0">
                <a:solidFill>
                  <a:srgbClr val="000066"/>
                </a:solidFill>
              </a:rPr>
              <a:t>При получении оценок </a:t>
            </a:r>
            <a:r>
              <a:rPr lang="ru-RU" b="1" dirty="0">
                <a:solidFill>
                  <a:srgbClr val="0070C0"/>
                </a:solidFill>
              </a:rPr>
              <a:t>"3", "4", "5" </a:t>
            </a:r>
            <a:r>
              <a:rPr lang="ru-RU" b="1" dirty="0">
                <a:solidFill>
                  <a:srgbClr val="002060"/>
                </a:solidFill>
              </a:rPr>
              <a:t>за </a:t>
            </a:r>
            <a:r>
              <a:rPr lang="ru-RU" b="1" dirty="0">
                <a:solidFill>
                  <a:srgbClr val="0070C0"/>
                </a:solidFill>
              </a:rPr>
              <a:t>дополнительное </a:t>
            </a:r>
            <a:r>
              <a:rPr lang="ru-RU" b="1" dirty="0" err="1">
                <a:solidFill>
                  <a:srgbClr val="0070C0"/>
                </a:solidFill>
              </a:rPr>
              <a:t>суммативное</a:t>
            </a:r>
            <a:r>
              <a:rPr lang="ru-RU" b="1" dirty="0">
                <a:solidFill>
                  <a:srgbClr val="0070C0"/>
                </a:solidFill>
              </a:rPr>
              <a:t> оценивание за учебный год </a:t>
            </a:r>
            <a:r>
              <a:rPr lang="ru-RU" b="1" dirty="0">
                <a:solidFill>
                  <a:srgbClr val="002060"/>
                </a:solidFill>
              </a:rPr>
              <a:t>итоговая оценка выставляется на основании результатов экзамена (по пятибалльной шкале) и оценки за дополнительное </a:t>
            </a:r>
            <a:r>
              <a:rPr lang="ru-RU" b="1" dirty="0" err="1">
                <a:solidFill>
                  <a:srgbClr val="002060"/>
                </a:solidFill>
              </a:rPr>
              <a:t>суммативное</a:t>
            </a:r>
            <a:r>
              <a:rPr lang="ru-RU" b="1" dirty="0">
                <a:solidFill>
                  <a:srgbClr val="002060"/>
                </a:solidFill>
              </a:rPr>
              <a:t> оценивание за учебный год (по пятибалльной шкале) в процентном соотношении 30 на 70. Округление итоговой оценки проводится к ближайшему целому.</a:t>
            </a:r>
          </a:p>
          <a:p>
            <a:pPr algn="just"/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9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48678" y="2944000"/>
            <a:ext cx="2796988" cy="2710991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48678" y="3076777"/>
            <a:ext cx="2594996" cy="2445440"/>
          </a:xfrm>
          <a:prstGeom prst="ellipse">
            <a:avLst/>
          </a:prstGeom>
          <a:solidFill>
            <a:srgbClr val="1C69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lock Arc 12">
            <a:extLst>
              <a:ext uri="{FF2B5EF4-FFF2-40B4-BE49-F238E27FC236}">
                <a16:creationId xmlns:a16="http://schemas.microsoft.com/office/drawing/2014/main" id="{95BA17AB-D07B-48CC-A6AC-639AD925AB46}"/>
              </a:ext>
            </a:extLst>
          </p:cNvPr>
          <p:cNvSpPr/>
          <p:nvPr/>
        </p:nvSpPr>
        <p:spPr bwMode="auto">
          <a:xfrm rot="16200000">
            <a:off x="-207045" y="2682587"/>
            <a:ext cx="3106442" cy="3233820"/>
          </a:xfrm>
          <a:prstGeom prst="blockArc">
            <a:avLst>
              <a:gd name="adj1" fmla="val 21575027"/>
              <a:gd name="adj2" fmla="val 10973520"/>
              <a:gd name="adj3" fmla="val 1283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4324" y="488383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865" y="3579820"/>
            <a:ext cx="2309767" cy="1539845"/>
          </a:xfrm>
          <a:prstGeom prst="rect">
            <a:avLst/>
          </a:prstGeom>
          <a:effectLst>
            <a:outerShdw blurRad="25400" dist="12700" dir="1800000" sx="104000" sy="104000" algn="ctr" rotWithShape="0">
              <a:schemeClr val="bg1">
                <a:alpha val="34000"/>
              </a:scheme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1928857" y="658357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9</a:t>
            </a:r>
            <a:endParaRPr lang="ru-RU" sz="105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058853" y="2588799"/>
            <a:ext cx="8722239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ru-RU" sz="3200" b="1" dirty="0">
                <a:solidFill>
                  <a:srgbClr val="00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 получении оценки </a:t>
            </a:r>
            <a:r>
              <a:rPr lang="ru-RU" sz="3200" b="1" dirty="0">
                <a:solidFill>
                  <a:srgbClr val="1C69D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"2"</a:t>
            </a:r>
            <a:r>
              <a:rPr lang="ru-RU" sz="3200" b="1" dirty="0">
                <a:solidFill>
                  <a:srgbClr val="000066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i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за дополнительное </a:t>
            </a:r>
            <a:r>
              <a:rPr lang="ru-RU" sz="3200" b="1" i="1" u="sng" dirty="0" err="1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суммативное</a:t>
            </a:r>
            <a:r>
              <a:rPr lang="ru-RU" sz="3200" b="1" i="1" u="sng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оценивание за учебный год </a:t>
            </a:r>
            <a:r>
              <a:rPr lang="ru-RU" sz="3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обучающиеся </a:t>
            </a:r>
            <a:r>
              <a:rPr lang="ru-RU" sz="3200" b="1" dirty="0" smtClean="0">
                <a:solidFill>
                  <a:srgbClr val="0070C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9 </a:t>
            </a:r>
            <a:r>
              <a:rPr lang="ru-RU" sz="3200" b="1" i="1" u="sng" dirty="0" smtClean="0">
                <a:solidFill>
                  <a:srgbClr val="1C69D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класса </a:t>
            </a:r>
            <a:r>
              <a:rPr lang="ru-RU" sz="3200" b="1" dirty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не допускаются к итоговой </a:t>
            </a:r>
            <a:r>
              <a:rPr lang="ru-RU" sz="3200" b="1" dirty="0" smtClean="0">
                <a:solidFill>
                  <a:srgbClr val="00206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аттестации  и остаются на повторный год обучения.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ru-RU" b="1" dirty="0" smtClean="0">
              <a:solidFill>
                <a:srgbClr val="000066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23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72">
            <a:extLst>
              <a:ext uri="{FF2B5EF4-FFF2-40B4-BE49-F238E27FC236}">
                <a16:creationId xmlns:a16="http://schemas.microsoft.com/office/drawing/2014/main" id="{BA4EFE6D-2636-40B1-9306-94A4E9B200AB}"/>
              </a:ext>
            </a:extLst>
          </p:cNvPr>
          <p:cNvSpPr/>
          <p:nvPr/>
        </p:nvSpPr>
        <p:spPr>
          <a:xfrm>
            <a:off x="2664407" y="1390678"/>
            <a:ext cx="8724030" cy="3846340"/>
          </a:xfrm>
          <a:prstGeom prst="roundRect">
            <a:avLst/>
          </a:prstGeom>
          <a:solidFill>
            <a:srgbClr val="F5F9F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85750" indent="-285750" algn="just">
              <a:buFont typeface="Wingdings" pitchFamily="2" charset="2"/>
              <a:buChar char="v"/>
            </a:pP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Обучающимся 9 класса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, </a:t>
            </a:r>
            <a:r>
              <a:rPr lang="ru-RU" sz="2800" b="1" dirty="0">
                <a:solidFill>
                  <a:srgbClr val="1C69D5"/>
                </a:solidFill>
              </a:rPr>
              <a:t>имеющим годовые и итоговые оценки «5» по всем предметам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в период учебы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              </a:t>
            </a:r>
            <a:r>
              <a:rPr lang="ru-RU" sz="2800" b="1" dirty="0" smtClean="0">
                <a:solidFill>
                  <a:srgbClr val="1C69D5"/>
                </a:solidFill>
              </a:rPr>
              <a:t>с </a:t>
            </a:r>
            <a:r>
              <a:rPr lang="ru-RU" sz="2800" b="1" dirty="0">
                <a:solidFill>
                  <a:srgbClr val="1C69D5"/>
                </a:solidFill>
              </a:rPr>
              <a:t>5 по </a:t>
            </a:r>
            <a:r>
              <a:rPr lang="ru-RU" sz="2800" b="1" dirty="0" smtClean="0">
                <a:solidFill>
                  <a:srgbClr val="1C69D5"/>
                </a:solidFill>
              </a:rPr>
              <a:t>9 классы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, выдается </a:t>
            </a:r>
            <a:r>
              <a:rPr lang="ru-RU" sz="2800" b="1" dirty="0">
                <a:solidFill>
                  <a:srgbClr val="1C69D5"/>
                </a:solidFill>
              </a:rPr>
              <a:t>аттестат с отличием 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об основном среднем образовании в соответствии с формой, утвержденной приказом № 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39 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от </a:t>
            </a:r>
            <a:r>
              <a:rPr lang="ru-RU" sz="2800" b="1" i="1" dirty="0">
                <a:solidFill>
                  <a:schemeClr val="accent5">
                    <a:lumMod val="50000"/>
                  </a:schemeClr>
                </a:solidFill>
              </a:rPr>
              <a:t>28.01.2015 г</a:t>
            </a:r>
            <a:r>
              <a:rPr lang="ru-RU" sz="2800" b="1" i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r>
              <a:rPr lang="ru-RU" sz="2800" b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29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63425" y="2154870"/>
            <a:ext cx="2399553" cy="1842840"/>
          </a:xfrm>
          <a:prstGeom prst="ellipse">
            <a:avLst/>
          </a:prstGeom>
          <a:solidFill>
            <a:schemeClr val="bg1"/>
          </a:solidFill>
          <a:ln w="28575">
            <a:solidFill>
              <a:srgbClr val="1C6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667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Oval 157">
            <a:extLst>
              <a:ext uri="{FF2B5EF4-FFF2-40B4-BE49-F238E27FC236}">
                <a16:creationId xmlns:a16="http://schemas.microsoft.com/office/drawing/2014/main" id="{C6728AF8-C14B-4FFE-9061-D3956ACC05C6}"/>
              </a:ext>
            </a:extLst>
          </p:cNvPr>
          <p:cNvSpPr/>
          <p:nvPr/>
        </p:nvSpPr>
        <p:spPr>
          <a:xfrm>
            <a:off x="146459" y="2154870"/>
            <a:ext cx="2180572" cy="1842840"/>
          </a:xfrm>
          <a:prstGeom prst="ellipse">
            <a:avLst/>
          </a:prstGeom>
          <a:solidFill>
            <a:srgbClr val="1C69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Block Arc 12">
            <a:extLst>
              <a:ext uri="{FF2B5EF4-FFF2-40B4-BE49-F238E27FC236}">
                <a16:creationId xmlns:a16="http://schemas.microsoft.com/office/drawing/2014/main" id="{95BA17AB-D07B-48CC-A6AC-639AD925AB46}"/>
              </a:ext>
            </a:extLst>
          </p:cNvPr>
          <p:cNvSpPr/>
          <p:nvPr/>
        </p:nvSpPr>
        <p:spPr bwMode="auto">
          <a:xfrm rot="16200000">
            <a:off x="331257" y="1791732"/>
            <a:ext cx="1810976" cy="2600980"/>
          </a:xfrm>
          <a:prstGeom prst="blockArc">
            <a:avLst>
              <a:gd name="adj1" fmla="val 21575027"/>
              <a:gd name="adj2" fmla="val 10973520"/>
              <a:gd name="adj3" fmla="val 1283"/>
            </a:avLst>
          </a:prstGeom>
          <a:solidFill>
            <a:srgbClr val="FFC000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>
              <a:ln>
                <a:noFill/>
              </a:ln>
              <a:solidFill>
                <a:srgbClr val="7F7F7F"/>
              </a:solidFill>
              <a:effectLst/>
              <a:uLnTx/>
              <a:uFillTx/>
              <a:latin typeface="Open Sans"/>
              <a:ea typeface="+mn-ea"/>
              <a:cs typeface="+mn-cs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14324" y="488383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55" y="2325233"/>
            <a:ext cx="1889601" cy="1259734"/>
          </a:xfrm>
          <a:prstGeom prst="rect">
            <a:avLst/>
          </a:prstGeom>
          <a:effectLst>
            <a:outerShdw blurRad="25400" dist="12700" dir="1800000" sx="104000" sy="104000" algn="ctr" rotWithShape="0">
              <a:schemeClr val="bg1">
                <a:alpha val="34000"/>
              </a:scheme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11928857" y="658357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9</a:t>
            </a:r>
            <a:endParaRPr lang="ru-RU" sz="1050" dirty="0"/>
          </a:p>
        </p:txBody>
      </p:sp>
    </p:spTree>
    <p:extLst>
      <p:ext uri="{BB962C8B-B14F-4D97-AF65-F5344CB8AC3E}">
        <p14:creationId xmlns:p14="http://schemas.microsoft.com/office/powerpoint/2010/main" val="325191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: Rounded Corners 72">
            <a:extLst>
              <a:ext uri="{FF2B5EF4-FFF2-40B4-BE49-F238E27FC236}">
                <a16:creationId xmlns:a16="http://schemas.microsoft.com/office/drawing/2014/main" id="{BA4EFE6D-2636-40B1-9306-94A4E9B200AB}"/>
              </a:ext>
            </a:extLst>
          </p:cNvPr>
          <p:cNvSpPr/>
          <p:nvPr/>
        </p:nvSpPr>
        <p:spPr>
          <a:xfrm>
            <a:off x="5648324" y="5390143"/>
            <a:ext cx="6233743" cy="962056"/>
          </a:xfrm>
          <a:prstGeom prst="roundRect">
            <a:avLst/>
          </a:prstGeom>
          <a:solidFill>
            <a:srgbClr val="F5F9F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1C69D5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4" name="Rectangle: Rounded Corners 72">
            <a:extLst>
              <a:ext uri="{FF2B5EF4-FFF2-40B4-BE49-F238E27FC236}">
                <a16:creationId xmlns:a16="http://schemas.microsoft.com/office/drawing/2014/main" id="{BA4EFE6D-2636-40B1-9306-94A4E9B200AB}"/>
              </a:ext>
            </a:extLst>
          </p:cNvPr>
          <p:cNvSpPr/>
          <p:nvPr/>
        </p:nvSpPr>
        <p:spPr>
          <a:xfrm>
            <a:off x="5448300" y="4305729"/>
            <a:ext cx="6433768" cy="614496"/>
          </a:xfrm>
          <a:prstGeom prst="roundRect">
            <a:avLst/>
          </a:prstGeom>
          <a:solidFill>
            <a:srgbClr val="F5F9F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1C69D5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2" name="Rectangle: Rounded Corners 72">
            <a:extLst>
              <a:ext uri="{FF2B5EF4-FFF2-40B4-BE49-F238E27FC236}">
                <a16:creationId xmlns:a16="http://schemas.microsoft.com/office/drawing/2014/main" id="{BA4EFE6D-2636-40B1-9306-94A4E9B200AB}"/>
              </a:ext>
            </a:extLst>
          </p:cNvPr>
          <p:cNvSpPr/>
          <p:nvPr/>
        </p:nvSpPr>
        <p:spPr>
          <a:xfrm>
            <a:off x="199385" y="2449219"/>
            <a:ext cx="11682683" cy="614496"/>
          </a:xfrm>
          <a:prstGeom prst="roundRect">
            <a:avLst/>
          </a:prstGeom>
          <a:solidFill>
            <a:srgbClr val="F5F9F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1C69D5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23" name="Rectangle: Rounded Corners 72">
            <a:extLst>
              <a:ext uri="{FF2B5EF4-FFF2-40B4-BE49-F238E27FC236}">
                <a16:creationId xmlns:a16="http://schemas.microsoft.com/office/drawing/2014/main" id="{BA4EFE6D-2636-40B1-9306-94A4E9B200AB}"/>
              </a:ext>
            </a:extLst>
          </p:cNvPr>
          <p:cNvSpPr/>
          <p:nvPr/>
        </p:nvSpPr>
        <p:spPr>
          <a:xfrm>
            <a:off x="199385" y="3311912"/>
            <a:ext cx="11682683" cy="614496"/>
          </a:xfrm>
          <a:prstGeom prst="roundRect">
            <a:avLst/>
          </a:prstGeom>
          <a:solidFill>
            <a:srgbClr val="F5F9FD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600" dirty="0">
              <a:solidFill>
                <a:srgbClr val="1C69D5"/>
              </a:solidFill>
              <a:latin typeface="Bahnschrift Light" panose="020B0502040204020203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 bwMode="auto">
          <a:xfrm>
            <a:off x="124109" y="215068"/>
            <a:ext cx="11833234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1pPr>
            <a:lvl2pPr marL="344488" indent="11271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2pPr>
            <a:lvl3pPr marL="690563" indent="-3175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3pPr>
            <a:lvl4pPr marL="1035050" indent="-4763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4pPr>
            <a:lvl5pPr marL="1381125" indent="-6350" algn="l" defTabSz="690563">
              <a:spcBef>
                <a:spcPts val="0"/>
              </a:spcBef>
              <a:spcAft>
                <a:spcPts val="0"/>
              </a:spcAft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5pPr>
            <a:lvl6pPr marL="22860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6pPr>
            <a:lvl7pPr marL="27432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7pPr>
            <a:lvl8pPr marL="32004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8pPr>
            <a:lvl9pPr marL="3657600" algn="l" defTabSz="914400">
              <a:defRPr>
                <a:solidFill>
                  <a:schemeClr val="tx1"/>
                </a:solidFill>
                <a:latin typeface="Calibri"/>
                <a:ea typeface="+mn-ea"/>
                <a:cs typeface="Arial"/>
              </a:defRPr>
            </a:lvl9pPr>
          </a:lstStyle>
          <a:p>
            <a:pPr algn="ctr">
              <a:lnSpc>
                <a:spcPct val="90000"/>
              </a:lnSpc>
            </a:pPr>
            <a:r>
              <a:rPr lang="ru-RU" altLang="ru-RU" sz="2000" b="1" dirty="0" smtClean="0">
                <a:solidFill>
                  <a:srgbClr val="1C6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ОБУЧАЮЩИЕСЯ 9 </a:t>
            </a:r>
            <a:r>
              <a:rPr lang="ru-RU" altLang="ru-RU" sz="2000" b="1" dirty="0" smtClean="0">
                <a:solidFill>
                  <a:srgbClr val="1C6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КЛАССОВ </a:t>
            </a:r>
            <a:r>
              <a:rPr lang="ru-RU" altLang="ru-RU" sz="2000" b="1" dirty="0" smtClean="0">
                <a:solidFill>
                  <a:srgbClr val="1C69D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ОСВОБОЖДАЮТСЯ ОТ ИТОГОВОЙ АТТЕСТАЦИИ </a:t>
            </a:r>
            <a:endParaRPr lang="ru-RU" alt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4" name="Прямая соединительная линия 33"/>
          <p:cNvCxnSpPr/>
          <p:nvPr/>
        </p:nvCxnSpPr>
        <p:spPr>
          <a:xfrm>
            <a:off x="384467" y="584400"/>
            <a:ext cx="1157287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ямоугольник 25"/>
          <p:cNvSpPr/>
          <p:nvPr/>
        </p:nvSpPr>
        <p:spPr>
          <a:xfrm>
            <a:off x="11928857" y="6583579"/>
            <a:ext cx="25680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1050" spc="-5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7</a:t>
            </a:r>
            <a:endParaRPr lang="ru-RU" sz="1050" dirty="0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643254256"/>
              </p:ext>
            </p:extLst>
          </p:nvPr>
        </p:nvGraphicFramePr>
        <p:xfrm>
          <a:off x="517358" y="791940"/>
          <a:ext cx="11364709" cy="60059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881342" y="3063715"/>
            <a:ext cx="26229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 smtClean="0">
                <a:solidFill>
                  <a:schemeClr val="bg1"/>
                </a:solidFill>
              </a:rPr>
              <a:t>по состоянию здоровья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97333" y="3024305"/>
            <a:ext cx="2743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</a:rPr>
              <a:t>смерти близких </a:t>
            </a:r>
            <a:r>
              <a:rPr lang="ru-RU" sz="2800" b="1" dirty="0" smtClean="0">
                <a:solidFill>
                  <a:schemeClr val="bg1"/>
                </a:solidFill>
              </a:rPr>
              <a:t>родственников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7623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4880</TotalTime>
  <Words>933</Words>
  <Application>Microsoft Office PowerPoint</Application>
  <PresentationFormat>Широкоэкранный</PresentationFormat>
  <Paragraphs>108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Arial Unicode MS</vt:lpstr>
      <vt:lpstr>Arial</vt:lpstr>
      <vt:lpstr>Bahnschrift Light</vt:lpstr>
      <vt:lpstr>Calibri</vt:lpstr>
      <vt:lpstr>Calibri Light</vt:lpstr>
      <vt:lpstr>Open Sans</vt:lpstr>
      <vt:lpstr>Tahoma</vt:lpstr>
      <vt:lpstr>Times New Roman</vt:lpstr>
      <vt:lpstr>Wingdings</vt:lpstr>
      <vt:lpstr>Тема Office</vt:lpstr>
      <vt:lpstr>Результативность пробных тестирований МОДО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Жанибек Мукагали Жанибекулы</dc:creator>
  <cp:lastModifiedBy>Zavuch-215</cp:lastModifiedBy>
  <cp:revision>672</cp:revision>
  <cp:lastPrinted>2023-01-11T16:51:47Z</cp:lastPrinted>
  <dcterms:created xsi:type="dcterms:W3CDTF">2023-01-09T06:00:58Z</dcterms:created>
  <dcterms:modified xsi:type="dcterms:W3CDTF">2024-02-28T09:45:19Z</dcterms:modified>
</cp:coreProperties>
</file>