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77" r:id="rId3"/>
    <p:sldId id="327" r:id="rId4"/>
    <p:sldId id="316" r:id="rId5"/>
    <p:sldId id="373" r:id="rId6"/>
    <p:sldId id="374" r:id="rId7"/>
    <p:sldId id="375" r:id="rId8"/>
    <p:sldId id="376" r:id="rId9"/>
    <p:sldId id="346" r:id="rId10"/>
    <p:sldId id="372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558ED5"/>
    <a:srgbClr val="C6D9F1"/>
    <a:srgbClr val="DDDDDD"/>
    <a:srgbClr val="EAEAEA"/>
    <a:srgbClr val="376092"/>
    <a:srgbClr val="7F7F7F"/>
    <a:srgbClr val="B9CDE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1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9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EF1E9E46-E621-477B-81D0-ED332DD0D6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5"/>
            <a:ext cx="5438775" cy="4467225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49"/>
            <a:ext cx="2946400" cy="496889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49"/>
            <a:ext cx="2946400" cy="496889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30DA59FE-35F6-444D-86BE-48A333D27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6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9CE6-D695-4A97-904F-0B1E0F5B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5" y="1266825"/>
            <a:ext cx="8215313" cy="4910139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262626"/>
                </a:solidFill>
              </a:defRPr>
            </a:lvl1pPr>
            <a:lvl2pPr>
              <a:defRPr sz="1500">
                <a:solidFill>
                  <a:srgbClr val="262626"/>
                </a:solidFill>
              </a:defRPr>
            </a:lvl2pPr>
            <a:lvl3pPr>
              <a:defRPr sz="1200">
                <a:solidFill>
                  <a:srgbClr val="262626"/>
                </a:solidFill>
              </a:defRPr>
            </a:lvl3pPr>
            <a:lvl4pPr>
              <a:defRPr sz="1100">
                <a:solidFill>
                  <a:srgbClr val="262626"/>
                </a:solidFill>
              </a:defRPr>
            </a:lvl4pPr>
            <a:lvl5pPr>
              <a:defRPr sz="11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9FED-4D2D-4126-A07C-F1FA222A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612" y="6457951"/>
            <a:ext cx="1683544" cy="161927"/>
          </a:xfrm>
        </p:spPr>
        <p:txBody>
          <a:bodyPr lIns="0" tIns="0" rIns="0" bIns="0"/>
          <a:lstStyle>
            <a:lvl1pPr algn="l">
              <a:defRPr sz="1100"/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72D21-5469-4781-A0AB-F64319D6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344" y="6439695"/>
            <a:ext cx="266102" cy="198436"/>
          </a:xfrm>
        </p:spPr>
        <p:txBody>
          <a:bodyPr lIns="0" tIns="0" rIns="0" bIns="0"/>
          <a:lstStyle>
            <a:lvl1pPr algn="ctr">
              <a:defRPr b="1">
                <a:solidFill>
                  <a:srgbClr val="262626"/>
                </a:solidFill>
                <a:latin typeface="+mj-lt"/>
              </a:defRPr>
            </a:lvl1pPr>
          </a:lstStyle>
          <a:p>
            <a:fld id="{BC95CAA3-FD71-430B-8996-36DBD29652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9F119F-6658-45A9-ADDC-57A503077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345" y="418306"/>
            <a:ext cx="8215313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26262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7741CE-B5EB-4335-8494-4F6C03DB8FF6}"/>
              </a:ext>
            </a:extLst>
          </p:cNvPr>
          <p:cNvCxnSpPr>
            <a:cxnSpLocks/>
          </p:cNvCxnSpPr>
          <p:nvPr userDrawn="1"/>
        </p:nvCxnSpPr>
        <p:spPr>
          <a:xfrm>
            <a:off x="808926" y="6423821"/>
            <a:ext cx="0" cy="230187"/>
          </a:xfrm>
          <a:prstGeom prst="line">
            <a:avLst/>
          </a:prstGeom>
          <a:ln w="12700">
            <a:solidFill>
              <a:srgbClr val="019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85A4E-075E-4165-9C5B-C21CCD151070}"/>
              </a:ext>
            </a:extLst>
          </p:cNvPr>
          <p:cNvGrpSpPr/>
          <p:nvPr userDrawn="1"/>
        </p:nvGrpSpPr>
        <p:grpSpPr>
          <a:xfrm>
            <a:off x="457201" y="957263"/>
            <a:ext cx="325041" cy="61912"/>
            <a:chOff x="609600" y="957263"/>
            <a:chExt cx="433388" cy="619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ECBFE9-AFDD-48DE-BF69-265B3822484E}"/>
                </a:ext>
              </a:extLst>
            </p:cNvPr>
            <p:cNvSpPr/>
            <p:nvPr userDrawn="1"/>
          </p:nvSpPr>
          <p:spPr>
            <a:xfrm rot="5400000">
              <a:off x="831057" y="807244"/>
              <a:ext cx="61912" cy="361950"/>
            </a:xfrm>
            <a:prstGeom prst="rect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BBF3A5-F376-4DDC-942D-B33729206984}"/>
                </a:ext>
              </a:extLst>
            </p:cNvPr>
            <p:cNvSpPr/>
            <p:nvPr userDrawn="1"/>
          </p:nvSpPr>
          <p:spPr>
            <a:xfrm rot="5400000">
              <a:off x="614363" y="952500"/>
              <a:ext cx="61912" cy="71437"/>
            </a:xfrm>
            <a:prstGeom prst="rect">
              <a:avLst/>
            </a:prstGeom>
            <a:solidFill>
              <a:srgbClr val="246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7507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BE6D-BDF0-435D-8C06-8F28C77C859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8BA1-6B94-4DF5-87BD-9026B9A7A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3168000" y="-3168023"/>
            <a:ext cx="2808000" cy="9144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3315762"/>
            <a:ext cx="79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Мониторинг образовательных достижений обучающихся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272" y="4857760"/>
            <a:ext cx="7956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404" y="5000074"/>
            <a:ext cx="7596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50142">
            <a:off x="-115996" y="2218491"/>
            <a:ext cx="478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549858" flipH="1">
            <a:off x="4471996" y="2210055"/>
            <a:ext cx="478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4283968" y="2744976"/>
            <a:ext cx="468000" cy="468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87017"/>
          <a:stretch>
            <a:fillRect/>
          </a:stretch>
        </p:blipFill>
        <p:spPr bwMode="auto">
          <a:xfrm>
            <a:off x="133350" y="71414"/>
            <a:ext cx="1152502" cy="11588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11526" y="899428"/>
            <a:ext cx="806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Комитет по обеспечению качества в сфере образования и науки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820" y="345024"/>
            <a:ext cx="806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МИНИСТЕРСТВО ОБРАЗОВАНИЯ И НАУКИ РЕСПУБЛИКИ КАЗАХСТАН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11560" y="2206605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 KZ" pitchFamily="18" charset="0"/>
                <a:ea typeface="Times New Roman" pitchFamily="18" charset="0"/>
              </a:rPr>
              <a:t>СПАСИБО за внимание!!!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 KZ" pitchFamily="18" charset="0"/>
            </a:endParaRPr>
          </a:p>
        </p:txBody>
      </p:sp>
      <p:pic>
        <p:nvPicPr>
          <p:cNvPr id="31747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3B2DB-54A9-4ACC-9086-9E264BAF31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«Об </a:t>
            </a:r>
            <a:r>
              <a:rPr lang="ru-RU" b="1" dirty="0"/>
              <a:t>утверждении Правил проведения мониторинга образовательных достижений </a:t>
            </a:r>
            <a:r>
              <a:rPr lang="ru-RU" b="1" dirty="0" smtClean="0"/>
              <a:t>обучающихся»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Приказ Министра образования и науки Республики Казахстан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от </a:t>
            </a:r>
            <a:r>
              <a:rPr lang="ru-RU" dirty="0"/>
              <a:t>5 мая 2021 года № 204.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2057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73D77C-A965-4988-BCA4-AFD8938FA99D}"/>
              </a:ext>
            </a:extLst>
          </p:cNvPr>
          <p:cNvSpPr/>
          <p:nvPr/>
        </p:nvSpPr>
        <p:spPr>
          <a:xfrm>
            <a:off x="390525" y="821446"/>
            <a:ext cx="524086" cy="2342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F653E40B-2A87-4087-91C3-56F20CC63A73}"/>
              </a:ext>
            </a:extLst>
          </p:cNvPr>
          <p:cNvCxnSpPr>
            <a:cxnSpLocks/>
          </p:cNvCxnSpPr>
          <p:nvPr/>
        </p:nvCxnSpPr>
        <p:spPr>
          <a:xfrm>
            <a:off x="3417550" y="2026137"/>
            <a:ext cx="2232625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B2BE7E-2FAB-4484-BB3A-48E4F74AE405}"/>
              </a:ext>
            </a:extLst>
          </p:cNvPr>
          <p:cNvCxnSpPr>
            <a:cxnSpLocks/>
          </p:cNvCxnSpPr>
          <p:nvPr/>
        </p:nvCxnSpPr>
        <p:spPr>
          <a:xfrm>
            <a:off x="6419850" y="2026137"/>
            <a:ext cx="2340438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346812" y="1641514"/>
            <a:ext cx="7527275" cy="954105"/>
          </a:xfrm>
          <a:prstGeom prst="rect">
            <a:avLst/>
          </a:prstGeom>
          <a:solidFill>
            <a:srgbClr val="FFF2CC"/>
          </a:solidFill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ЦЕЛЬ МОДО: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на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уровне начального и основного среднего образования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- оценка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качества знаний обучающихся в рамках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обновленного ГОСО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соответствующего уровня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образования;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2352C2-3AA3-4818-8BEB-66DD2205B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32" y="4313162"/>
            <a:ext cx="430322" cy="5737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9144000" cy="550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Мониторинг образовательных достижений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обучающихся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5514" y="575956"/>
            <a:ext cx="7958485" cy="1015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Мониторинг образовательных достижений обучающихся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МОДО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) является одним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из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видов независимого от организаций образования системного непрерывного наблюдения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   за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качеством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обучения</a:t>
            </a:r>
          </a:p>
          <a:p>
            <a:pPr algn="just"/>
            <a:endParaRPr lang="ru-RU" sz="1600" b="1" i="1" dirty="0">
              <a:solidFill>
                <a:srgbClr val="0195BC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12913" y="2720347"/>
            <a:ext cx="7191535" cy="12458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рганизациях начального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, основного среднего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образования ( 4, 9 классы)</a:t>
            </a:r>
          </a:p>
          <a:p>
            <a:pPr algn="ctr"/>
            <a:endParaRPr lang="ru-RU" sz="1200" b="1" dirty="0">
              <a:solidFill>
                <a:srgbClr val="3366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4432553" y="2429089"/>
            <a:ext cx="202617" cy="23090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3305" y="4074749"/>
            <a:ext cx="7461174" cy="2215987"/>
          </a:xfrm>
          <a:prstGeom prst="rect">
            <a:avLst/>
          </a:prstGeom>
          <a:solidFill>
            <a:srgbClr val="DAE3F3"/>
          </a:solidFill>
          <a:ln w="12700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Проведение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МОДО: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   - </a:t>
            </a:r>
            <a:r>
              <a:rPr lang="ru-RU" sz="1400" dirty="0" smtClean="0">
                <a:latin typeface="Cambria" pitchFamily="18" charset="0"/>
              </a:rPr>
              <a:t>в </a:t>
            </a:r>
            <a:r>
              <a:rPr lang="ru-RU" sz="1400" b="1" dirty="0" smtClean="0">
                <a:latin typeface="Cambria" pitchFamily="18" charset="0"/>
              </a:rPr>
              <a:t>школах </a:t>
            </a:r>
            <a:r>
              <a:rPr lang="ru-RU" sz="1400" dirty="0" smtClean="0">
                <a:latin typeface="Cambria" pitchFamily="18" charset="0"/>
              </a:rPr>
              <a:t>будет  </a:t>
            </a:r>
            <a:r>
              <a:rPr lang="ru-RU" sz="1400" dirty="0">
                <a:latin typeface="Cambria" pitchFamily="18" charset="0"/>
              </a:rPr>
              <a:t>направлено </a:t>
            </a:r>
            <a:r>
              <a:rPr lang="ru-RU" sz="1400" b="1" dirty="0">
                <a:latin typeface="Cambria" pitchFamily="18" charset="0"/>
              </a:rPr>
              <a:t>на определение</a:t>
            </a:r>
            <a:r>
              <a:rPr lang="ru-RU" sz="1400" dirty="0">
                <a:latin typeface="Cambria" pitchFamily="18" charset="0"/>
              </a:rPr>
              <a:t> </a:t>
            </a:r>
            <a:r>
              <a:rPr lang="ru-RU" sz="1400" b="1" dirty="0">
                <a:latin typeface="Cambria" pitchFamily="18" charset="0"/>
              </a:rPr>
              <a:t>уровня функциональной грамотности у учащихся 4 и 9 </a:t>
            </a:r>
            <a:r>
              <a:rPr lang="ru-RU" sz="1400" b="1" dirty="0" smtClean="0">
                <a:latin typeface="Cambria" pitchFamily="18" charset="0"/>
              </a:rPr>
              <a:t>классов</a:t>
            </a:r>
            <a:r>
              <a:rPr lang="ru-RU" sz="1400" dirty="0" smtClean="0">
                <a:latin typeface="Cambria" pitchFamily="18" charset="0"/>
              </a:rPr>
              <a:t>, </a:t>
            </a:r>
            <a:r>
              <a:rPr lang="ru-RU" sz="1400" dirty="0">
                <a:latin typeface="Cambria" pitchFamily="18" charset="0"/>
              </a:rPr>
              <a:t>то есть применению знаний и навыков в жизненных ситуациях, а также развитию аналитического, логического    </a:t>
            </a:r>
            <a:r>
              <a:rPr lang="ru-RU" sz="1400" dirty="0" smtClean="0">
                <a:latin typeface="Cambria" pitchFamily="18" charset="0"/>
              </a:rPr>
              <a:t>мышления;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МОДО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не является формой государственного контроля и не имеет никаких правовых последствий ни для обучающегося, ни для организации образования. При МОДО будет оказана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методологическая помощь с выработкой рекомендаций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по обеспечению качества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образования.</a:t>
            </a:r>
          </a:p>
          <a:p>
            <a:pPr algn="just"/>
            <a:endParaRPr lang="ru-RU" sz="1200" dirty="0">
              <a:solidFill>
                <a:srgbClr val="336699"/>
              </a:solidFill>
            </a:endParaRPr>
          </a:p>
          <a:p>
            <a:pPr algn="just"/>
            <a:endParaRPr lang="ru-RU" sz="1200" dirty="0">
              <a:solidFill>
                <a:srgbClr val="3366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88571" y="6350472"/>
            <a:ext cx="7766728" cy="469355"/>
          </a:xfrm>
          <a:prstGeom prst="rect">
            <a:avLst/>
          </a:prstGeom>
          <a:solidFill>
            <a:srgbClr val="BDD7EE"/>
          </a:solidFill>
          <a:ln w="12700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</a:t>
            </a:r>
            <a:r>
              <a:rPr lang="ru-RU" sz="105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Разработаны  «Правила проведения мониторинга образовательных достижений обучающихся» </a:t>
            </a:r>
          </a:p>
          <a:p>
            <a:pPr algn="just"/>
            <a:r>
              <a:rPr lang="ru-RU" sz="105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        приказ Министра образования и науки Республики Казахстан № 204 от 5 мая 2021 года </a:t>
            </a:r>
            <a:endParaRPr lang="ru-RU" sz="1050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309" y="2143993"/>
            <a:ext cx="1042421" cy="3239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76" tIns="34289" rIns="68576" bIns="34289">
            <a:spAutoFit/>
          </a:bodyPr>
          <a:lstStyle/>
          <a:p>
            <a:pPr algn="ctr"/>
            <a:endParaRPr lang="ru-RU" sz="1500" b="1" dirty="0" smtClean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Cambria" pitchFamily="18" charset="0"/>
              </a:rPr>
              <a:t>Проводится 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Cambria" pitchFamily="18" charset="0"/>
              </a:rPr>
              <a:t>ежегодно:</a:t>
            </a:r>
          </a:p>
          <a:p>
            <a:pPr algn="ctr"/>
            <a:endParaRPr lang="ru-RU" sz="10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Cambria" pitchFamily="18" charset="0"/>
              </a:rPr>
              <a:t>в школах – весной</a:t>
            </a:r>
          </a:p>
          <a:p>
            <a:pPr algn="ctr"/>
            <a:r>
              <a:rPr lang="ru-RU" sz="1000" b="1" i="1" dirty="0" smtClean="0">
                <a:solidFill>
                  <a:schemeClr val="tx2"/>
                </a:solidFill>
                <a:latin typeface="Cambria" pitchFamily="18" charset="0"/>
              </a:rPr>
              <a:t>(апрель), </a:t>
            </a:r>
          </a:p>
          <a:p>
            <a:pPr algn="ctr"/>
            <a:endParaRPr lang="ru-RU" sz="1000" b="1" i="1" dirty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ru-RU" sz="1000" b="1" i="1" dirty="0" smtClean="0">
                <a:solidFill>
                  <a:schemeClr val="tx2"/>
                </a:solidFill>
                <a:latin typeface="Cambria" pitchFamily="18" charset="0"/>
              </a:rPr>
              <a:t>Охват  организаций образования</a:t>
            </a:r>
          </a:p>
          <a:p>
            <a:pPr algn="ctr"/>
            <a:r>
              <a:rPr lang="ru-RU" sz="1000" b="1" i="1" dirty="0" smtClean="0">
                <a:solidFill>
                  <a:schemeClr val="tx2"/>
                </a:solidFill>
                <a:latin typeface="Cambria" pitchFamily="18" charset="0"/>
              </a:rPr>
              <a:t>до 25%</a:t>
            </a:r>
          </a:p>
          <a:p>
            <a:pPr algn="ctr"/>
            <a:endParaRPr lang="ru-RU" sz="66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5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CB09B-DA74-4271-8E5F-49762B935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2504"/>
            <a:ext cx="623865" cy="742320"/>
          </a:xfrm>
          <a:prstGeom prst="rect">
            <a:avLst/>
          </a:prstGeom>
          <a:solidFill>
            <a:srgbClr val="BDD7EE"/>
          </a:solidFill>
        </p:spPr>
      </p:pic>
    </p:spTree>
    <p:extLst>
      <p:ext uri="{BB962C8B-B14F-4D97-AF65-F5344CB8AC3E}">
        <p14:creationId xmlns:p14="http://schemas.microsoft.com/office/powerpoint/2010/main" val="27019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749616"/>
              </p:ext>
            </p:extLst>
          </p:nvPr>
        </p:nvGraphicFramePr>
        <p:xfrm>
          <a:off x="251520" y="836713"/>
          <a:ext cx="8784976" cy="380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4 класс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9 класс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Грамотность чтения: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тестовых заданий с выбором одного правильного ответа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(к первому тексту – 4 задания, ко второму тексту  – 6 заданий)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Математическая грамотность: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 тестовых заданий с выбором одного правильного ответа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u="non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Естественно-научная грамотность: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 тестовых заданий с выбором одного правильного ответа и 3 задания на основе контекста, всего 8 тестовых заданий</a:t>
                      </a:r>
                    </a:p>
                  </a:txBody>
                  <a:tcPr marL="46977" marR="4697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kk-KZ" sz="1200" b="1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Грамотность  чтения</a:t>
                      </a:r>
                      <a:r>
                        <a:rPr lang="kk-KZ" sz="1200" b="1" i="1" u="sng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 (казахский, русский</a:t>
                      </a:r>
                      <a:r>
                        <a:rPr lang="ru-RU" sz="1200" b="1" i="1" u="sng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, английский</a:t>
                      </a:r>
                      <a:r>
                        <a:rPr lang="kk-KZ" sz="1200" b="1" i="1" u="sng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i="1" u="sng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just">
                        <a:lnSpc>
                          <a:spcPct val="100000"/>
                        </a:lnSpc>
                        <a:spcAft>
                          <a:spcPct val="15000"/>
                        </a:spcAft>
                        <a:buFontTx/>
                        <a:buNone/>
                        <a:defRPr/>
                      </a:pPr>
                      <a:r>
                        <a:rPr lang="kk-K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Количество тестовых заданий – 30, из них по каждому предмету – 10 тестовых заданий с выбором одного правильного ответа;</a:t>
                      </a:r>
                    </a:p>
                    <a:p>
                      <a:pPr marL="0" lvl="1" indent="0" algn="just">
                        <a:lnSpc>
                          <a:spcPct val="100000"/>
                        </a:lnSpc>
                        <a:spcAft>
                          <a:spcPct val="15000"/>
                        </a:spcAft>
                        <a:buFontTx/>
                        <a:buNone/>
                        <a:defRPr/>
                      </a:pPr>
                      <a:r>
                        <a:rPr lang="kk-K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Максимальный балл – 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   Количество тестовых заданий – 25, из них 15 тестовых заданий с выбором </a:t>
                      </a:r>
                      <a:r>
                        <a:rPr lang="kk-K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 одлного правильного ответа и 10 тестовых заданий на основе контекста</a:t>
                      </a:r>
                      <a:r>
                        <a:rPr lang="kk-K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k-K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Максимальный балл – 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Естестественнонаучная грамотность (физика, химия, биология,</a:t>
                      </a:r>
                      <a:r>
                        <a:rPr lang="kk-KZ" sz="1200" b="1" i="1" u="sng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 география</a:t>
                      </a:r>
                      <a:r>
                        <a:rPr lang="kk-KZ" sz="1200" b="1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     Общее количество тестовых заданий –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 20: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4 контекста, по 5 тестовых заданий с выбором одного правильного ответа к каждому контексту, всего 20 тестовых заданий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Максимальный балл – 20.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dirty="0" smtClean="0"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46977" marR="4697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4642247"/>
            <a:ext cx="396044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Компьютерное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тестирование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809625" indent="-809625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105 минут 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(25 мин. тестирования + 15 мин. перерыв+ 25 мин. 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тестирования + 15 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мин. перерыв+</a:t>
            </a:r>
          </a:p>
          <a:p>
            <a:pPr marL="809625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25 мин. тестирования)</a:t>
            </a:r>
            <a:endParaRPr lang="ru-RU" sz="1200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Всего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тестовых заданий – 30</a:t>
            </a:r>
          </a:p>
          <a:p>
            <a:pPr lvl="0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Максимальный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балл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–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30 </a:t>
            </a:r>
          </a:p>
          <a:p>
            <a:pPr lvl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877329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Компьютерное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тестирование: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180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минут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40 мин. тестирования + 10 мин. перерыв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</a:t>
            </a:r>
          </a:p>
          <a:p>
            <a:pPr marL="809625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40 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мин. тестирования + 10 мин. перерыв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</a:t>
            </a:r>
          </a:p>
          <a:p>
            <a:pPr marL="809625"/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 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мин. 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тестирования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+ 10 мин. 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перерыв)</a:t>
            </a:r>
            <a:endParaRPr lang="ru-RU" sz="1200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    30 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мин. 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тестирования)</a:t>
            </a:r>
            <a:endParaRPr lang="ru-RU" sz="1200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kk-KZ" sz="1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Всего </a:t>
            </a:r>
            <a:r>
              <a:rPr lang="kk-KZ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тестовых заданий </a:t>
            </a:r>
            <a:r>
              <a:rPr lang="kk-KZ" sz="1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– 75</a:t>
            </a:r>
          </a:p>
          <a:p>
            <a:r>
              <a:rPr lang="kk-KZ" sz="1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Максимальный </a:t>
            </a:r>
            <a:r>
              <a:rPr lang="kk-KZ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балл – </a:t>
            </a:r>
            <a:r>
              <a:rPr lang="kk-KZ" sz="1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75</a:t>
            </a:r>
            <a:endParaRPr lang="kk-KZ" sz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0" y="115888"/>
            <a:ext cx="9144000" cy="535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Формат  МОДО  для </a:t>
            </a:r>
            <a:r>
              <a:rPr lang="kk-KZ" sz="3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 и 9 класса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1364"/>
            <a:ext cx="7344816" cy="64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5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70485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76262"/>
            <a:ext cx="7560839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76262"/>
            <a:ext cx="612068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274042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091"/>
            <a:ext cx="9156224" cy="106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Алгоритм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выборки   организаций для проведения МОДО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          в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организациях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образования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51458"/>
              </p:ext>
            </p:extLst>
          </p:nvPr>
        </p:nvGraphicFramePr>
        <p:xfrm>
          <a:off x="35496" y="980728"/>
          <a:ext cx="8928992" cy="58287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92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мониторинга материально - технической базы</a:t>
                      </a:r>
                      <a:r>
                        <a:rPr lang="en-US" sz="14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организации</a:t>
                      </a:r>
                      <a:r>
                        <a:rPr lang="ru-RU" sz="145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образования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852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Определяется список </a:t>
                      </a:r>
                      <a:r>
                        <a:rPr lang="ru-RU" sz="145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образования для участия в МОДО</a:t>
                      </a:r>
                    </a:p>
                    <a:p>
                      <a:pPr marL="628650" marR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i="0" dirty="0" smtClean="0">
                          <a:latin typeface="Times New Roman" pitchFamily="18" charset="0"/>
                          <a:cs typeface="Times New Roman" pitchFamily="18" charset="0"/>
                        </a:rPr>
                        <a:t> 2.1. исключаются организации</a:t>
                      </a:r>
                      <a:r>
                        <a:rPr lang="ru-RU" sz="145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образования, не участвующие в </a:t>
                      </a:r>
                      <a:r>
                        <a:rPr lang="ru-RU" sz="145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МОДО:</a:t>
                      </a:r>
                    </a:p>
                    <a:p>
                      <a:pPr marL="628650" lvl="1" indent="0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школы, подведомственные Министерству культуры и спорта РК;</a:t>
                      </a:r>
                    </a:p>
                    <a:p>
                      <a:pPr marL="628650" lvl="1" indent="0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санаторные школы Министерства здравоохранения и социального развития РК;</a:t>
                      </a:r>
                    </a:p>
                    <a:p>
                      <a:pPr marL="628650" lvl="1" indent="0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школы, подведомственные Министерству образования и науки;</a:t>
                      </a:r>
                    </a:p>
                    <a:p>
                      <a:pPr marL="628650" lvl="1" indent="0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школы со статусом «Международные школы»;</a:t>
                      </a:r>
                    </a:p>
                    <a:p>
                      <a:pPr marL="628650" lvl="1" indent="0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автономные организации образования;</a:t>
                      </a:r>
                    </a:p>
                    <a:p>
                      <a:pPr marL="628650" lvl="1" indent="0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6) школы при исправительных учреждениях;</a:t>
                      </a:r>
                    </a:p>
                    <a:p>
                      <a:pPr marL="628650" lvl="1" indent="0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9) вечерние школы (классы);</a:t>
                      </a:r>
                    </a:p>
                    <a:p>
                      <a:pPr marL="628650" lvl="1" indent="0"/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10) школы с количеством учащихся менее 80 человек (включая всех учащихся 4-х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9-х  классов) </a:t>
                      </a:r>
                      <a:endParaRPr lang="ru-RU" sz="12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4375" marR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2.2. исключаются школы: </a:t>
                      </a:r>
                    </a:p>
                    <a:p>
                      <a:pPr marL="809625" marR="0" lvl="1" indent="-180975" algn="l" defTabSz="8096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5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низкой </a:t>
                      </a:r>
                      <a:r>
                        <a:rPr lang="ru-RU" sz="145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скоростью</a:t>
                      </a:r>
                      <a:r>
                        <a:rPr lang="ru-RU" sz="145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интернета 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(менее 4 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Мбит/с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809625" marR="0" indent="-180975" algn="l" defTabSz="8096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5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минимальным количеством вместимостью компьютерных классов.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248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  <a:defRPr/>
                      </a:pPr>
                      <a:r>
                        <a:rPr lang="ru-RU" sz="145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Определяется параметр кластеризации </a:t>
                      </a:r>
                      <a:r>
                        <a:rPr lang="ru-RU" sz="145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образования</a:t>
                      </a:r>
                      <a:r>
                        <a:rPr lang="ru-RU" sz="145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по: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5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территориальной принадлежности 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(город, село)</a:t>
                      </a:r>
                      <a:r>
                        <a:rPr lang="ru-RU" sz="145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628650" lvl="1" indent="-171450" fontAlgn="auto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  <a:defRPr/>
                      </a:pPr>
                      <a:r>
                        <a:rPr lang="ru-RU" sz="145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видам организации образования 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(общеобразовательная, лицей, гимназия, школа-гимназия, школа-лицей);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5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контингенту обучающихся;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5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языку обучения 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i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рус.)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5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участия организации образования 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(25%)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304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Формируется рабочий список организации образования и загружается в программное</a:t>
                      </a:r>
                      <a:r>
                        <a:rPr lang="ru-RU" sz="145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для случайного выбора </a:t>
                      </a:r>
                      <a:r>
                        <a:rPr lang="ru-RU" sz="14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организации образования для участия в МОДО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288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Сформированный</a:t>
                      </a:r>
                      <a:r>
                        <a:rPr lang="ru-RU" sz="14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список организации для участия в МОДО утверждается уполномоченным органом.</a:t>
                      </a:r>
                      <a:endParaRPr lang="ru-RU" sz="14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721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Georgia</vt:lpstr>
      <vt:lpstr>Times New Roman</vt:lpstr>
      <vt:lpstr>Times New Roman KZ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Aidana</dc:creator>
  <cp:lastModifiedBy>Zavuch-215</cp:lastModifiedBy>
  <cp:revision>267</cp:revision>
  <cp:lastPrinted>2021-05-27T06:46:51Z</cp:lastPrinted>
  <dcterms:created xsi:type="dcterms:W3CDTF">2020-05-07T13:18:55Z</dcterms:created>
  <dcterms:modified xsi:type="dcterms:W3CDTF">2023-10-17T10:50:56Z</dcterms:modified>
</cp:coreProperties>
</file>