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90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900" y="-9338"/>
            <a:ext cx="10723576" cy="7581526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169" y="2651667"/>
            <a:ext cx="6814024" cy="1815505"/>
          </a:xfrm>
        </p:spPr>
        <p:txBody>
          <a:bodyPr anchor="b">
            <a:noAutofit/>
          </a:bodyPr>
          <a:lstStyle>
            <a:lvl1pPr algn="r">
              <a:defRPr sz="5955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169" y="4467170"/>
            <a:ext cx="6814024" cy="120963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4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1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52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94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840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93" y="672254"/>
            <a:ext cx="7423299" cy="3753414"/>
          </a:xfrm>
        </p:spPr>
        <p:txBody>
          <a:bodyPr anchor="ctr">
            <a:normAutofit/>
          </a:bodyPr>
          <a:lstStyle>
            <a:lvl1pPr algn="l">
              <a:defRPr sz="4852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893" y="4929858"/>
            <a:ext cx="7423299" cy="1732422"/>
          </a:xfrm>
        </p:spPr>
        <p:txBody>
          <a:bodyPr anchor="ctr">
            <a:normAutofit/>
          </a:bodyPr>
          <a:lstStyle>
            <a:lvl1pPr marL="0" indent="0" algn="l">
              <a:buNone/>
              <a:defRPr sz="198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6526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6185" y="672253"/>
            <a:ext cx="7101080" cy="3333256"/>
          </a:xfrm>
        </p:spPr>
        <p:txBody>
          <a:bodyPr anchor="ctr">
            <a:normAutofit/>
          </a:bodyPr>
          <a:lstStyle>
            <a:lvl1pPr algn="l">
              <a:defRPr sz="4852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87645" y="4005510"/>
            <a:ext cx="6338160" cy="420158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76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4200" indent="0">
              <a:buFontTx/>
              <a:buNone/>
              <a:defRPr/>
            </a:lvl2pPr>
            <a:lvl3pPr marL="1008400" indent="0">
              <a:buFontTx/>
              <a:buNone/>
              <a:defRPr/>
            </a:lvl3pPr>
            <a:lvl4pPr marL="1512600" indent="0">
              <a:buFontTx/>
              <a:buNone/>
              <a:defRPr/>
            </a:lvl4pPr>
            <a:lvl5pPr marL="2016801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892" y="4929858"/>
            <a:ext cx="7423300" cy="1732422"/>
          </a:xfrm>
        </p:spPr>
        <p:txBody>
          <a:bodyPr anchor="ctr">
            <a:normAutofit/>
          </a:bodyPr>
          <a:lstStyle>
            <a:lvl1pPr marL="0" indent="0" algn="l">
              <a:buNone/>
              <a:defRPr sz="198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64504" y="871611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/>
            <a:r>
              <a:rPr lang="en-US" sz="8822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891060" y="3183230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/>
            <a:r>
              <a:rPr lang="en-US" sz="8822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77018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92" y="2130553"/>
            <a:ext cx="7423300" cy="2862216"/>
          </a:xfrm>
        </p:spPr>
        <p:txBody>
          <a:bodyPr anchor="b">
            <a:normAutofit/>
          </a:bodyPr>
          <a:lstStyle>
            <a:lvl1pPr algn="l">
              <a:defRPr sz="4852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892" y="4992769"/>
            <a:ext cx="7423300" cy="1669511"/>
          </a:xfrm>
        </p:spPr>
        <p:txBody>
          <a:bodyPr anchor="t">
            <a:normAutofit/>
          </a:bodyPr>
          <a:lstStyle>
            <a:lvl1pPr marL="0" indent="0" algn="l">
              <a:buNone/>
              <a:defRPr sz="198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8172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6185" y="672253"/>
            <a:ext cx="7101080" cy="3333256"/>
          </a:xfrm>
        </p:spPr>
        <p:txBody>
          <a:bodyPr anchor="ctr">
            <a:normAutofit/>
          </a:bodyPr>
          <a:lstStyle>
            <a:lvl1pPr algn="l">
              <a:defRPr sz="4852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12890" y="4425668"/>
            <a:ext cx="7423301" cy="567101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4200" indent="0">
              <a:buFontTx/>
              <a:buNone/>
              <a:defRPr/>
            </a:lvl2pPr>
            <a:lvl3pPr marL="1008400" indent="0">
              <a:buFontTx/>
              <a:buNone/>
              <a:defRPr/>
            </a:lvl3pPr>
            <a:lvl4pPr marL="1512600" indent="0">
              <a:buFontTx/>
              <a:buNone/>
              <a:defRPr/>
            </a:lvl4pPr>
            <a:lvl5pPr marL="2016801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892" y="4992769"/>
            <a:ext cx="7423300" cy="1669511"/>
          </a:xfrm>
        </p:spPr>
        <p:txBody>
          <a:bodyPr anchor="t">
            <a:normAutofit/>
          </a:bodyPr>
          <a:lstStyle>
            <a:lvl1pPr marL="0" indent="0" algn="l">
              <a:buNone/>
              <a:defRPr sz="198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64504" y="871611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/>
            <a:r>
              <a:rPr lang="en-US" sz="8822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891060" y="3183230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/>
            <a:r>
              <a:rPr lang="en-US" sz="8822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41930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201" y="672253"/>
            <a:ext cx="7415991" cy="3333256"/>
          </a:xfrm>
        </p:spPr>
        <p:txBody>
          <a:bodyPr anchor="ctr">
            <a:normAutofit/>
          </a:bodyPr>
          <a:lstStyle>
            <a:lvl1pPr algn="l">
              <a:defRPr sz="4852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12890" y="4425668"/>
            <a:ext cx="7423301" cy="567101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7">
                <a:solidFill>
                  <a:schemeClr val="accent1"/>
                </a:solidFill>
              </a:defRPr>
            </a:lvl1pPr>
            <a:lvl2pPr marL="504200" indent="0">
              <a:buFontTx/>
              <a:buNone/>
              <a:defRPr/>
            </a:lvl2pPr>
            <a:lvl3pPr marL="1008400" indent="0">
              <a:buFontTx/>
              <a:buNone/>
              <a:defRPr/>
            </a:lvl3pPr>
            <a:lvl4pPr marL="1512600" indent="0">
              <a:buFontTx/>
              <a:buNone/>
              <a:defRPr/>
            </a:lvl4pPr>
            <a:lvl5pPr marL="2016801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892" y="4992769"/>
            <a:ext cx="7423300" cy="1669511"/>
          </a:xfrm>
        </p:spPr>
        <p:txBody>
          <a:bodyPr anchor="t">
            <a:normAutofit/>
          </a:bodyPr>
          <a:lstStyle>
            <a:lvl1pPr marL="0" indent="0" algn="l">
              <a:buNone/>
              <a:defRPr sz="198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15008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6822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0134" y="672254"/>
            <a:ext cx="1144666" cy="5791183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2892" y="672254"/>
            <a:ext cx="6075294" cy="579118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25136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8703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7534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92" y="2978458"/>
            <a:ext cx="7423300" cy="2014313"/>
          </a:xfrm>
        </p:spPr>
        <p:txBody>
          <a:bodyPr anchor="b"/>
          <a:lstStyle>
            <a:lvl1pPr algn="l">
              <a:defRPr sz="4411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892" y="4992769"/>
            <a:ext cx="7423300" cy="948830"/>
          </a:xfrm>
        </p:spPr>
        <p:txBody>
          <a:bodyPr anchor="t"/>
          <a:lstStyle>
            <a:lvl1pPr marL="0" indent="0" algn="l">
              <a:buNone/>
              <a:defRPr sz="220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7543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93" y="672253"/>
            <a:ext cx="7423299" cy="145654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2894" y="2382650"/>
            <a:ext cx="3611372" cy="4279629"/>
          </a:xfrm>
        </p:spPr>
        <p:txBody>
          <a:bodyPr>
            <a:normAutofit/>
          </a:bodyPr>
          <a:lstStyle>
            <a:lvl1pPr>
              <a:defRPr sz="1985"/>
            </a:lvl1pPr>
            <a:lvl2pPr>
              <a:defRPr sz="1764"/>
            </a:lvl2pPr>
            <a:lvl3pPr>
              <a:defRPr sz="1544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24819" y="2382651"/>
            <a:ext cx="3611373" cy="4279630"/>
          </a:xfrm>
        </p:spPr>
        <p:txBody>
          <a:bodyPr>
            <a:normAutofit/>
          </a:bodyPr>
          <a:lstStyle>
            <a:lvl1pPr>
              <a:defRPr sz="1985"/>
            </a:lvl1pPr>
            <a:lvl2pPr>
              <a:defRPr sz="1764"/>
            </a:lvl2pPr>
            <a:lvl3pPr>
              <a:defRPr sz="1544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596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93" y="672253"/>
            <a:ext cx="7423298" cy="1456549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892" y="2383084"/>
            <a:ext cx="3614369" cy="635489"/>
          </a:xfrm>
        </p:spPr>
        <p:txBody>
          <a:bodyPr anchor="b">
            <a:noAutofit/>
          </a:bodyPr>
          <a:lstStyle>
            <a:lvl1pPr marL="0" indent="0">
              <a:buNone/>
              <a:defRPr sz="2647" b="0"/>
            </a:lvl1pPr>
            <a:lvl2pPr marL="504200" indent="0">
              <a:buNone/>
              <a:defRPr sz="2206" b="1"/>
            </a:lvl2pPr>
            <a:lvl3pPr marL="1008400" indent="0">
              <a:buNone/>
              <a:defRPr sz="1985" b="1"/>
            </a:lvl3pPr>
            <a:lvl4pPr marL="1512600" indent="0">
              <a:buNone/>
              <a:defRPr sz="1764" b="1"/>
            </a:lvl4pPr>
            <a:lvl5pPr marL="2016801" indent="0">
              <a:buNone/>
              <a:defRPr sz="1764" b="1"/>
            </a:lvl5pPr>
            <a:lvl6pPr marL="2521001" indent="0">
              <a:buNone/>
              <a:defRPr sz="1764" b="1"/>
            </a:lvl6pPr>
            <a:lvl7pPr marL="3025201" indent="0">
              <a:buNone/>
              <a:defRPr sz="1764" b="1"/>
            </a:lvl7pPr>
            <a:lvl8pPr marL="3529401" indent="0">
              <a:buNone/>
              <a:defRPr sz="1764" b="1"/>
            </a:lvl8pPr>
            <a:lvl9pPr marL="4033601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2892" y="3018575"/>
            <a:ext cx="3614369" cy="364370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21821" y="2383084"/>
            <a:ext cx="3614369" cy="635489"/>
          </a:xfrm>
        </p:spPr>
        <p:txBody>
          <a:bodyPr anchor="b">
            <a:noAutofit/>
          </a:bodyPr>
          <a:lstStyle>
            <a:lvl1pPr marL="0" indent="0">
              <a:buNone/>
              <a:defRPr sz="2647" b="0"/>
            </a:lvl1pPr>
            <a:lvl2pPr marL="504200" indent="0">
              <a:buNone/>
              <a:defRPr sz="2206" b="1"/>
            </a:lvl2pPr>
            <a:lvl3pPr marL="1008400" indent="0">
              <a:buNone/>
              <a:defRPr sz="1985" b="1"/>
            </a:lvl3pPr>
            <a:lvl4pPr marL="1512600" indent="0">
              <a:buNone/>
              <a:defRPr sz="1764" b="1"/>
            </a:lvl4pPr>
            <a:lvl5pPr marL="2016801" indent="0">
              <a:buNone/>
              <a:defRPr sz="1764" b="1"/>
            </a:lvl5pPr>
            <a:lvl6pPr marL="2521001" indent="0">
              <a:buNone/>
              <a:defRPr sz="1764" b="1"/>
            </a:lvl6pPr>
            <a:lvl7pPr marL="3025201" indent="0">
              <a:buNone/>
              <a:defRPr sz="1764" b="1"/>
            </a:lvl7pPr>
            <a:lvl8pPr marL="3529401" indent="0">
              <a:buNone/>
              <a:defRPr sz="1764" b="1"/>
            </a:lvl8pPr>
            <a:lvl9pPr marL="4033601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21821" y="3018575"/>
            <a:ext cx="3614369" cy="364370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624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92" y="672253"/>
            <a:ext cx="7423299" cy="145654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3261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7287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92" y="1652627"/>
            <a:ext cx="3262963" cy="1409864"/>
          </a:xfrm>
        </p:spPr>
        <p:txBody>
          <a:bodyPr anchor="b">
            <a:normAutofit/>
          </a:bodyPr>
          <a:lstStyle>
            <a:lvl1pPr>
              <a:defRPr sz="220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6408" y="567848"/>
            <a:ext cx="3959782" cy="609443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2892" y="3062490"/>
            <a:ext cx="3262963" cy="2850073"/>
          </a:xfrm>
        </p:spPr>
        <p:txBody>
          <a:bodyPr>
            <a:normAutofit/>
          </a:bodyPr>
          <a:lstStyle>
            <a:lvl1pPr marL="0" indent="0">
              <a:buNone/>
              <a:defRPr sz="1544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361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92" y="5293995"/>
            <a:ext cx="7423299" cy="624986"/>
          </a:xfrm>
        </p:spPr>
        <p:txBody>
          <a:bodyPr anchor="b">
            <a:normAutofit/>
          </a:bodyPr>
          <a:lstStyle>
            <a:lvl1pPr algn="l">
              <a:defRPr sz="2647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12892" y="672254"/>
            <a:ext cx="7423299" cy="4240972"/>
          </a:xfrm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200" indent="0">
              <a:buNone/>
              <a:defRPr sz="1764"/>
            </a:lvl2pPr>
            <a:lvl3pPr marL="1008400" indent="0">
              <a:buNone/>
              <a:defRPr sz="1764"/>
            </a:lvl3pPr>
            <a:lvl4pPr marL="1512600" indent="0">
              <a:buNone/>
              <a:defRPr sz="1764"/>
            </a:lvl4pPr>
            <a:lvl5pPr marL="2016801" indent="0">
              <a:buNone/>
              <a:defRPr sz="1764"/>
            </a:lvl5pPr>
            <a:lvl6pPr marL="2521001" indent="0">
              <a:buNone/>
              <a:defRPr sz="1764"/>
            </a:lvl6pPr>
            <a:lvl7pPr marL="3025201" indent="0">
              <a:buNone/>
              <a:defRPr sz="1764"/>
            </a:lvl7pPr>
            <a:lvl8pPr marL="3529401" indent="0">
              <a:buNone/>
              <a:defRPr sz="1764"/>
            </a:lvl8pPr>
            <a:lvl9pPr marL="4033601" indent="0">
              <a:buNone/>
              <a:defRPr sz="1764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2892" y="5918981"/>
            <a:ext cx="7423299" cy="743299"/>
          </a:xfrm>
        </p:spPr>
        <p:txBody>
          <a:bodyPr>
            <a:normAutofit/>
          </a:bodyPr>
          <a:lstStyle>
            <a:lvl1pPr marL="0" indent="0">
              <a:buNone/>
              <a:defRPr sz="1323"/>
            </a:lvl1pPr>
            <a:lvl2pPr marL="504200" indent="0">
              <a:buNone/>
              <a:defRPr sz="1323"/>
            </a:lvl2pPr>
            <a:lvl3pPr marL="1008400" indent="0">
              <a:buNone/>
              <a:defRPr sz="1103"/>
            </a:lvl3pPr>
            <a:lvl4pPr marL="1512600" indent="0">
              <a:buNone/>
              <a:defRPr sz="993"/>
            </a:lvl4pPr>
            <a:lvl5pPr marL="2016801" indent="0">
              <a:buNone/>
              <a:defRPr sz="993"/>
            </a:lvl5pPr>
            <a:lvl6pPr marL="2521001" indent="0">
              <a:buNone/>
              <a:defRPr sz="993"/>
            </a:lvl6pPr>
            <a:lvl7pPr marL="3025201" indent="0">
              <a:buNone/>
              <a:defRPr sz="993"/>
            </a:lvl7pPr>
            <a:lvl8pPr marL="3529401" indent="0">
              <a:buNone/>
              <a:defRPr sz="993"/>
            </a:lvl8pPr>
            <a:lvl9pPr marL="4033601" indent="0">
              <a:buNone/>
              <a:defRPr sz="99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04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901" y="-9338"/>
            <a:ext cx="10723578" cy="7581526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2893" y="672253"/>
            <a:ext cx="7423298" cy="14565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892" y="2382651"/>
            <a:ext cx="7423299" cy="42796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21149" y="6662281"/>
            <a:ext cx="800054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2893" y="6662281"/>
            <a:ext cx="5406310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36690" y="6662281"/>
            <a:ext cx="599502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284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l" defTabSz="504200" rtl="0" eaLnBrk="1" latinLnBrk="0" hangingPunct="1">
        <a:spcBef>
          <a:spcPct val="0"/>
        </a:spcBef>
        <a:buNone/>
        <a:defRPr sz="397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8150" indent="-37815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8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19325" indent="-315125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6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60500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54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7647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689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731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773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7815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2857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20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840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260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8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10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52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94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36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6596" y="246634"/>
            <a:ext cx="9097645" cy="248475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2423795" marR="2421255" algn="ctr">
              <a:lnSpc>
                <a:spcPts val="1610"/>
              </a:lnSpc>
              <a:spcBef>
                <a:spcPts val="200"/>
              </a:spcBef>
            </a:pPr>
            <a:r>
              <a:rPr sz="1400" b="1" spc="-10" dirty="0">
                <a:latin typeface="Times New Roman"/>
                <a:cs typeface="Times New Roman"/>
              </a:rPr>
              <a:t>Аналитическая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справка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результативности</a:t>
            </a:r>
            <a:r>
              <a:rPr sz="1400" b="1" spc="1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обучения </a:t>
            </a:r>
            <a:r>
              <a:rPr sz="1400" b="1" dirty="0">
                <a:latin typeface="Times New Roman"/>
                <a:cs typeface="Times New Roman"/>
              </a:rPr>
              <a:t>за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1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четверть</a:t>
            </a:r>
            <a:r>
              <a:rPr sz="1400" b="1" spc="-3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2023-</a:t>
            </a:r>
            <a:r>
              <a:rPr sz="1400" b="1" dirty="0">
                <a:latin typeface="Times New Roman"/>
                <a:cs typeface="Times New Roman"/>
              </a:rPr>
              <a:t>2024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учебный</a:t>
            </a:r>
            <a:r>
              <a:rPr sz="1400" b="1" spc="-35" dirty="0">
                <a:latin typeface="Times New Roman"/>
                <a:cs typeface="Times New Roman"/>
              </a:rPr>
              <a:t> </a:t>
            </a:r>
            <a:r>
              <a:rPr sz="1400" b="1" spc="-25" dirty="0">
                <a:latin typeface="Times New Roman"/>
                <a:cs typeface="Times New Roman"/>
              </a:rPr>
              <a:t>год</a:t>
            </a:r>
            <a:endParaRPr sz="1400" dirty="0">
              <a:latin typeface="Times New Roman"/>
              <a:cs typeface="Times New Roman"/>
            </a:endParaRPr>
          </a:p>
          <a:p>
            <a:pPr algn="ctr">
              <a:lnSpc>
                <a:spcPts val="1530"/>
              </a:lnSpc>
            </a:pPr>
            <a:r>
              <a:rPr sz="1400" b="1" dirty="0">
                <a:latin typeface="Times New Roman"/>
                <a:cs typeface="Times New Roman"/>
              </a:rPr>
              <a:t>КГУ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«Общеобразовательная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школа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№6 отдела</a:t>
            </a:r>
            <a:r>
              <a:rPr sz="1400" b="1" spc="-10" dirty="0">
                <a:latin typeface="Times New Roman"/>
                <a:cs typeface="Times New Roman"/>
              </a:rPr>
              <a:t> образования</a:t>
            </a:r>
            <a:endParaRPr sz="1400" dirty="0">
              <a:latin typeface="Times New Roman"/>
              <a:cs typeface="Times New Roman"/>
            </a:endParaRPr>
          </a:p>
          <a:p>
            <a:pPr marL="42545" algn="ctr">
              <a:lnSpc>
                <a:spcPts val="1600"/>
              </a:lnSpc>
            </a:pPr>
            <a:r>
              <a:rPr sz="1400" b="1" dirty="0">
                <a:latin typeface="Times New Roman"/>
                <a:cs typeface="Times New Roman"/>
              </a:rPr>
              <a:t>акимата</a:t>
            </a:r>
            <a:r>
              <a:rPr sz="1400" b="1" spc="-5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города</a:t>
            </a:r>
            <a:r>
              <a:rPr sz="1400" b="1" spc="-5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Лисаковска»УОАКО.</a:t>
            </a:r>
            <a:endParaRPr sz="1400" dirty="0">
              <a:latin typeface="Times New Roman"/>
              <a:cs typeface="Times New Roman"/>
            </a:endParaRPr>
          </a:p>
          <a:p>
            <a:pPr marL="12700" marR="5080" indent="447675" algn="just">
              <a:lnSpc>
                <a:spcPts val="1610"/>
              </a:lnSpc>
              <a:spcBef>
                <a:spcPts val="70"/>
              </a:spcBef>
            </a:pPr>
            <a:r>
              <a:rPr sz="1400" b="1" dirty="0">
                <a:latin typeface="Times New Roman"/>
                <a:cs typeface="Times New Roman"/>
              </a:rPr>
              <a:t>Цель</a:t>
            </a:r>
            <a:r>
              <a:rPr sz="1400" b="1" spc="49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анализа:</a:t>
            </a:r>
            <a:r>
              <a:rPr sz="1400" b="1" spc="8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анализ</a:t>
            </a:r>
            <a:r>
              <a:rPr sz="1400" spc="8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эффективности</a:t>
            </a:r>
            <a:r>
              <a:rPr sz="1400" spc="80" dirty="0">
                <a:latin typeface="Times New Roman"/>
                <a:cs typeface="Times New Roman"/>
              </a:rPr>
              <a:t>  </a:t>
            </a:r>
            <a:r>
              <a:rPr sz="1400" spc="-10" dirty="0">
                <a:latin typeface="Times New Roman"/>
                <a:cs typeface="Times New Roman"/>
              </a:rPr>
              <a:t>учебно-</a:t>
            </a:r>
            <a:r>
              <a:rPr sz="1400" dirty="0">
                <a:latin typeface="Times New Roman"/>
                <a:cs typeface="Times New Roman"/>
              </a:rPr>
              <a:t>воспитательного</a:t>
            </a:r>
            <a:r>
              <a:rPr sz="1400" spc="8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процесса</a:t>
            </a:r>
            <a:r>
              <a:rPr sz="1400" spc="8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7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разрезе</a:t>
            </a:r>
            <a:r>
              <a:rPr sz="1400" spc="7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классов</a:t>
            </a:r>
            <a:r>
              <a:rPr sz="1400" spc="9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80" dirty="0">
                <a:latin typeface="Times New Roman"/>
                <a:cs typeface="Times New Roman"/>
              </a:rPr>
              <a:t>  </a:t>
            </a:r>
            <a:r>
              <a:rPr sz="1400" spc="-10" dirty="0">
                <a:latin typeface="Times New Roman"/>
                <a:cs typeface="Times New Roman"/>
              </a:rPr>
              <a:t>предметов, </a:t>
            </a:r>
            <a:r>
              <a:rPr sz="1400" dirty="0">
                <a:latin typeface="Times New Roman"/>
                <a:cs typeface="Times New Roman"/>
              </a:rPr>
              <a:t>определение</a:t>
            </a:r>
            <a:r>
              <a:rPr sz="1400" spc="25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проблем</a:t>
            </a:r>
            <a:r>
              <a:rPr sz="1400" spc="25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2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обозначение</a:t>
            </a:r>
            <a:r>
              <a:rPr sz="1400" spc="25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путей</a:t>
            </a:r>
            <a:r>
              <a:rPr sz="1400" spc="2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решения</a:t>
            </a:r>
            <a:r>
              <a:rPr sz="1400" spc="2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</a:t>
            </a:r>
            <a:r>
              <a:rPr sz="1400" spc="2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2</a:t>
            </a:r>
            <a:r>
              <a:rPr sz="1400" spc="2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четверть</a:t>
            </a:r>
            <a:r>
              <a:rPr sz="1400" spc="25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2023-</a:t>
            </a:r>
            <a:r>
              <a:rPr sz="1400" dirty="0">
                <a:latin typeface="Times New Roman"/>
                <a:cs typeface="Times New Roman"/>
              </a:rPr>
              <a:t>2024</a:t>
            </a:r>
            <a:r>
              <a:rPr sz="1400" spc="2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учебного</a:t>
            </a:r>
            <a:r>
              <a:rPr sz="1400" spc="25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года,</a:t>
            </a:r>
            <a:r>
              <a:rPr sz="1400" spc="2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координация</a:t>
            </a:r>
            <a:r>
              <a:rPr sz="1400" spc="254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работы </a:t>
            </a:r>
            <a:r>
              <a:rPr sz="1400" dirty="0">
                <a:latin typeface="Times New Roman"/>
                <a:cs typeface="Times New Roman"/>
              </a:rPr>
              <a:t>педагогического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коллектива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</a:t>
            </a:r>
            <a:r>
              <a:rPr sz="1400" spc="2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улучшение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оказания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качества</a:t>
            </a:r>
            <a:r>
              <a:rPr sz="1400" spc="2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предоставления</a:t>
            </a:r>
            <a:r>
              <a:rPr sz="1400" spc="22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образовательных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услуг,</a:t>
            </a:r>
            <a:r>
              <a:rPr sz="1400" spc="21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повышение </a:t>
            </a:r>
            <a:r>
              <a:rPr sz="1400" dirty="0">
                <a:latin typeface="Times New Roman"/>
                <a:cs typeface="Times New Roman"/>
              </a:rPr>
              <a:t>качества</a:t>
            </a:r>
            <a:r>
              <a:rPr sz="1400" spc="-8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знаний.</a:t>
            </a:r>
            <a:endParaRPr sz="1400" dirty="0">
              <a:latin typeface="Times New Roman"/>
              <a:cs typeface="Times New Roman"/>
            </a:endParaRPr>
          </a:p>
          <a:p>
            <a:pPr marL="460375" algn="just">
              <a:lnSpc>
                <a:spcPts val="1525"/>
              </a:lnSpc>
            </a:pPr>
            <a:r>
              <a:rPr sz="1400" b="1" dirty="0">
                <a:latin typeface="Times New Roman"/>
                <a:cs typeface="Times New Roman"/>
              </a:rPr>
              <a:t>Объект</a:t>
            </a:r>
            <a:r>
              <a:rPr sz="1400" b="1" spc="5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контроля:</a:t>
            </a:r>
            <a:r>
              <a:rPr sz="1400" b="1" spc="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оперативная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информация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движении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обучаемых,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успеваемости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учащихся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2-</a:t>
            </a:r>
            <a:r>
              <a:rPr sz="1400" dirty="0">
                <a:latin typeface="Times New Roman"/>
                <a:cs typeface="Times New Roman"/>
              </a:rPr>
              <a:t>11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классов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(по</a:t>
            </a:r>
            <a:endParaRPr sz="1400" dirty="0">
              <a:latin typeface="Times New Roman"/>
              <a:cs typeface="Times New Roman"/>
            </a:endParaRPr>
          </a:p>
          <a:p>
            <a:pPr marL="12700" marR="13335" algn="just">
              <a:lnSpc>
                <a:spcPts val="1630"/>
              </a:lnSpc>
              <a:spcBef>
                <a:spcPts val="60"/>
              </a:spcBef>
            </a:pPr>
            <a:r>
              <a:rPr sz="1400" dirty="0">
                <a:latin typeface="Times New Roman"/>
                <a:cs typeface="Times New Roman"/>
              </a:rPr>
              <a:t>отчетам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классных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руководителей), отчеты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движению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учащихся, анализу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предметного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мониторинга, </a:t>
            </a:r>
            <a:r>
              <a:rPr sz="1400" spc="-10" dirty="0">
                <a:latin typeface="Times New Roman"/>
                <a:cs typeface="Times New Roman"/>
              </a:rPr>
              <a:t>аналитических </a:t>
            </a:r>
            <a:r>
              <a:rPr sz="1400" dirty="0">
                <a:latin typeface="Times New Roman"/>
                <a:cs typeface="Times New Roman"/>
              </a:rPr>
              <a:t>справок </a:t>
            </a:r>
            <a:r>
              <a:rPr sz="1400" spc="-10" dirty="0">
                <a:latin typeface="Times New Roman"/>
                <a:cs typeface="Times New Roman"/>
              </a:rPr>
              <a:t>учителей-предметников.</a:t>
            </a:r>
            <a:endParaRPr sz="1400" dirty="0">
              <a:latin typeface="Times New Roman"/>
              <a:cs typeface="Times New Roman"/>
            </a:endParaRPr>
          </a:p>
          <a:p>
            <a:pPr marL="12700" algn="just">
              <a:lnSpc>
                <a:spcPts val="1565"/>
              </a:lnSpc>
            </a:pPr>
            <a:r>
              <a:rPr sz="1400" dirty="0">
                <a:latin typeface="Times New Roman"/>
                <a:cs typeface="Times New Roman"/>
              </a:rPr>
              <a:t>1.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Сведения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об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учащихся:</a:t>
            </a:r>
            <a:r>
              <a:rPr sz="1400" b="1" spc="-3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общее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количество,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численность</a:t>
            </a:r>
            <a:r>
              <a:rPr sz="1400" b="1" spc="-4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по</a:t>
            </a:r>
            <a:r>
              <a:rPr sz="1400" b="1" spc="-4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уровням </a:t>
            </a:r>
            <a:r>
              <a:rPr sz="1400" b="1" spc="-10" dirty="0">
                <a:latin typeface="Times New Roman"/>
                <a:cs typeface="Times New Roman"/>
              </a:rPr>
              <a:t>обучения.</a:t>
            </a:r>
            <a:endParaRPr sz="1400" dirty="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06144" y="2725801"/>
          <a:ext cx="9213850" cy="9074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41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41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Кол-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во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1-4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классы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5-9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классы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45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10-11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классы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Итого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по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школе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69850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начало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года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378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403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837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235"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1четверть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381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406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843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динамика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+3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+3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40"/>
                        </a:lnSpc>
                      </a:pP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+6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066596" y="3612896"/>
            <a:ext cx="9093835" cy="105221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 indent="447675">
              <a:lnSpc>
                <a:spcPts val="1610"/>
              </a:lnSpc>
              <a:spcBef>
                <a:spcPts val="204"/>
              </a:spcBef>
            </a:pPr>
            <a:r>
              <a:rPr sz="1400" dirty="0">
                <a:latin typeface="Times New Roman"/>
                <a:cs typeface="Times New Roman"/>
              </a:rPr>
              <a:t>На</a:t>
            </a:r>
            <a:r>
              <a:rPr sz="1400" spc="2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конец</a:t>
            </a:r>
            <a:r>
              <a:rPr sz="1400" spc="2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</a:t>
            </a:r>
            <a:r>
              <a:rPr sz="1400" spc="2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четверти</a:t>
            </a:r>
            <a:r>
              <a:rPr sz="1400" spc="2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количество</a:t>
            </a:r>
            <a:r>
              <a:rPr sz="1400" spc="2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учащихся</a:t>
            </a:r>
            <a:r>
              <a:rPr sz="1400" spc="2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составило</a:t>
            </a:r>
            <a:r>
              <a:rPr sz="1400" spc="2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843</a:t>
            </a:r>
            <a:r>
              <a:rPr sz="1400" spc="2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человек,</a:t>
            </a:r>
            <a:r>
              <a:rPr sz="1400" spc="2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положительная</a:t>
            </a:r>
            <a:r>
              <a:rPr sz="1400" spc="2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динамика</a:t>
            </a:r>
            <a:r>
              <a:rPr sz="1400" spc="2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2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сравнении</a:t>
            </a:r>
            <a:r>
              <a:rPr sz="1400" spc="285" dirty="0">
                <a:latin typeface="Times New Roman"/>
                <a:cs typeface="Times New Roman"/>
              </a:rPr>
              <a:t> </a:t>
            </a:r>
            <a:r>
              <a:rPr sz="1400" spc="-50" dirty="0">
                <a:latin typeface="Times New Roman"/>
                <a:cs typeface="Times New Roman"/>
              </a:rPr>
              <a:t>с </a:t>
            </a:r>
            <a:r>
              <a:rPr sz="1400" dirty="0">
                <a:latin typeface="Times New Roman"/>
                <a:cs typeface="Times New Roman"/>
              </a:rPr>
              <a:t>началом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года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6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обучающихся.</a:t>
            </a:r>
            <a:endParaRPr sz="1400" dirty="0">
              <a:latin typeface="Times New Roman"/>
              <a:cs typeface="Times New Roman"/>
            </a:endParaRPr>
          </a:p>
          <a:p>
            <a:pPr marL="3792854" marR="7620" indent="-3778250">
              <a:lnSpc>
                <a:spcPts val="1610"/>
              </a:lnSpc>
              <a:spcBef>
                <a:spcPts val="5"/>
              </a:spcBef>
            </a:pPr>
            <a:endParaRPr lang="ru-RU" sz="1400" b="1" dirty="0" smtClean="0">
              <a:latin typeface="Times New Roman"/>
              <a:cs typeface="Times New Roman"/>
            </a:endParaRPr>
          </a:p>
          <a:p>
            <a:pPr marL="3792854" marR="7620" indent="-3778250">
              <a:lnSpc>
                <a:spcPts val="1610"/>
              </a:lnSpc>
              <a:spcBef>
                <a:spcPts val="5"/>
              </a:spcBef>
            </a:pPr>
            <a:r>
              <a:rPr sz="1400" b="1" dirty="0" smtClean="0">
                <a:latin typeface="Times New Roman"/>
                <a:cs typeface="Times New Roman"/>
              </a:rPr>
              <a:t>2</a:t>
            </a:r>
            <a:r>
              <a:rPr sz="1400" b="1" dirty="0">
                <a:latin typeface="Times New Roman"/>
                <a:cs typeface="Times New Roman"/>
              </a:rPr>
              <a:t>.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Динамика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абсолютной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и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качественной успеваемости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за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1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четверть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2023-2024уч.г.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в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сравнении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с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итогами </a:t>
            </a:r>
            <a:r>
              <a:rPr sz="1400" b="1" spc="-10" dirty="0">
                <a:latin typeface="Times New Roman"/>
                <a:cs typeface="Times New Roman"/>
              </a:rPr>
              <a:t>2022- </a:t>
            </a:r>
            <a:r>
              <a:rPr sz="1400" b="1" dirty="0">
                <a:latin typeface="Times New Roman"/>
                <a:cs typeface="Times New Roman"/>
              </a:rPr>
              <a:t>2023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учебного</a:t>
            </a:r>
            <a:r>
              <a:rPr sz="1400" b="1" spc="-50" dirty="0">
                <a:latin typeface="Times New Roman"/>
                <a:cs typeface="Times New Roman"/>
              </a:rPr>
              <a:t> </a:t>
            </a:r>
            <a:r>
              <a:rPr sz="1400" b="1" spc="-20" dirty="0">
                <a:latin typeface="Times New Roman"/>
                <a:cs typeface="Times New Roman"/>
              </a:rPr>
              <a:t>года</a:t>
            </a:r>
            <a:endParaRPr sz="1400" dirty="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631058" y="4662170"/>
          <a:ext cx="5962649" cy="19132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08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8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4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34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53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успеваемость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2-4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классы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5-9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классы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10-11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классы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Итого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по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школе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год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885"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 четверть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2023-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2024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4B8B7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4B8B7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4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4B8B7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100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4B8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Динамика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50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50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50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50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Качество</a:t>
                      </a:r>
                      <a:r>
                        <a:rPr sz="12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знаний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2-4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классы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5-9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классы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10-11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классы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Итого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по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школе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6870">
                <a:tc>
                  <a:txBody>
                    <a:bodyPr/>
                    <a:lstStyle/>
                    <a:p>
                      <a:pPr marL="688975" marR="142240" indent="-539750">
                        <a:lnSpc>
                          <a:spcPts val="137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2022-2023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учебный 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год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79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46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52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60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1четверть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2023-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2024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4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4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46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4B8B7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4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4B8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Динамика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+3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2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5524" y="511810"/>
            <a:ext cx="9910445" cy="436017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86995" algn="ctr">
              <a:lnSpc>
                <a:spcPts val="1555"/>
              </a:lnSpc>
            </a:pPr>
            <a:r>
              <a:rPr sz="1400" b="1" u="sng" spc="-10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5-</a:t>
            </a:r>
            <a:r>
              <a:rPr sz="1400" b="1" u="sng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9</a:t>
            </a:r>
            <a:r>
              <a:rPr sz="1400" b="1" u="sng" spc="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КЛАССЫ</a:t>
            </a:r>
            <a:endParaRPr sz="1400" dirty="0">
              <a:latin typeface="Times New Roman"/>
              <a:cs typeface="Times New Roman"/>
            </a:endParaRPr>
          </a:p>
          <a:p>
            <a:pPr marL="86360" algn="ctr">
              <a:lnSpc>
                <a:spcPts val="1645"/>
              </a:lnSpc>
            </a:pP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Качество</a:t>
            </a:r>
            <a:r>
              <a:rPr sz="1400" b="1" u="sng" spc="-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знаний</a:t>
            </a:r>
            <a:r>
              <a:rPr sz="1400" b="1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по</a:t>
            </a:r>
            <a:r>
              <a:rPr sz="1400" b="1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итогам</a:t>
            </a:r>
            <a:r>
              <a:rPr sz="1400" b="1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r>
              <a:rPr sz="1400" b="1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четверти</a:t>
            </a:r>
            <a:r>
              <a:rPr sz="1400" b="1" u="sng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2023-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2024</a:t>
            </a:r>
            <a:r>
              <a:rPr sz="14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учебного</a:t>
            </a:r>
            <a:r>
              <a:rPr sz="1400" b="1" u="sng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года</a:t>
            </a:r>
            <a:endParaRPr sz="1400" dirty="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76737"/>
              </p:ext>
            </p:extLst>
          </p:nvPr>
        </p:nvGraphicFramePr>
        <p:xfrm>
          <a:off x="2878201" y="1582547"/>
          <a:ext cx="3561714" cy="32670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9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6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58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2245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класс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40"/>
                        </a:lnSpc>
                      </a:pP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К/З1ч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4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Классный</a:t>
                      </a:r>
                      <a:r>
                        <a:rPr sz="12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руководитель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5а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Темирбаева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З.Т.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5б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Рожкова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И.А.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5в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63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Мамельбаева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Г.С.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5г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61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Жангабулова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Д.Б.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5д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32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Касымов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О.Т.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69850">
                        <a:lnSpc>
                          <a:spcPts val="132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2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46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2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Иманбаева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А.К.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6б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Тасанова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А.К.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Гринкевич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О.С.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Хайрат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Г.Б.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7б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24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Жубатова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А.Ф.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Матвеева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С.А.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29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Ерсарина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Г.С.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8б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Орунбаева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Ш.А.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Морковник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Н.В.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69850">
                        <a:lnSpc>
                          <a:spcPts val="132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9а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2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44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2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Объезчик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М.В.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9б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29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Баранникова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И.Н.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9в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24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Ерменова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М.Т.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24454" y="514858"/>
            <a:ext cx="447865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5</a:t>
            </a:r>
            <a:r>
              <a:rPr sz="1400" b="1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«А»</a:t>
            </a:r>
            <a:r>
              <a:rPr sz="14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класс.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Классный</a:t>
            </a:r>
            <a:r>
              <a:rPr sz="1400" b="1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руководитель:</a:t>
            </a:r>
            <a:r>
              <a:rPr sz="1400" b="1" u="sng" spc="3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Темирбаева</a:t>
            </a:r>
            <a:r>
              <a:rPr sz="1400" b="1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З.Т.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250058" y="902462"/>
          <a:ext cx="5761355" cy="18554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58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8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49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предмет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65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1четверть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учитель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1270"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Всемирная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история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Гайт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2540" algn="ctr">
                        <a:lnSpc>
                          <a:spcPts val="136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Естествознание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92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Матвеева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2540"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Иностранный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92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Объезчик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М.В./Тасанова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А.К.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Информатика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Бельдинцева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История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Казахстана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96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Жуматова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Ж.З.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Казахский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язык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литература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Темирбаева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З.Т./Кульсейтова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Н.Б.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Математика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Ермухамбетова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О.Ю.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Русская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литература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92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Эпп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Н.Ю.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Русский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Эпп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Н.Ю.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68883" y="2740914"/>
            <a:ext cx="9698355" cy="855234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 marR="5080" indent="509270" algn="just">
              <a:lnSpc>
                <a:spcPct val="96400"/>
              </a:lnSpc>
              <a:spcBef>
                <a:spcPts val="150"/>
              </a:spcBef>
            </a:pP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итогам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четверти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5А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составило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67%,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4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данном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итогам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года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качество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80% (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-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13%).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Отличников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25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учащихся,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хорошистов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11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человек.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низкое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русскому</a:t>
            </a:r>
            <a:r>
              <a:rPr sz="1400" spc="-10" dirty="0">
                <a:latin typeface="Times New Roman"/>
                <a:cs typeface="Times New Roman"/>
              </a:rPr>
              <a:t> языку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71%,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высокое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истории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Казахстана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96%.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endParaRPr sz="1400" dirty="0" smtClean="0">
              <a:latin typeface="Times New Roman"/>
              <a:cs typeface="Times New Roman"/>
            </a:endParaRPr>
          </a:p>
          <a:p>
            <a:pPr marL="1695450">
              <a:lnSpc>
                <a:spcPct val="100000"/>
              </a:lnSpc>
              <a:tabLst>
                <a:tab pos="2713990" algn="l"/>
                <a:tab pos="7451725" algn="l"/>
              </a:tabLst>
            </a:pPr>
            <a:r>
              <a:rPr sz="14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5</a:t>
            </a:r>
            <a:r>
              <a:rPr sz="1400" b="1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«Б»</a:t>
            </a:r>
            <a:r>
              <a:rPr sz="1400" b="1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класс.</a:t>
            </a:r>
            <a:r>
              <a:rPr sz="14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Классный</a:t>
            </a:r>
            <a:r>
              <a:rPr sz="1400" b="1" u="sng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руководитель:</a:t>
            </a:r>
            <a:r>
              <a:rPr sz="1400" b="1" u="sng" spc="2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Рожкова</a:t>
            </a:r>
            <a:r>
              <a:rPr sz="1400" b="1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И.А.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400" dirty="0">
              <a:latin typeface="Times New Roman"/>
              <a:cs typeface="Times New Roman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2158618" y="3970020"/>
          <a:ext cx="5762625" cy="18554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615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8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предмет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1четверть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65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учитель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Всемирная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история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Гайт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Естествознание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Матвеева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Иностранный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Объезчик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М.В./Тасанова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А.К.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Информатика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Бельдинцева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История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Казахстана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Касымов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О.Т.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Казахский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язык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литература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Садыбекова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С.Н./Кульсейтова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Н.Б.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Математика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Хайрат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Г.Б.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Русская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литература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92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Рожкова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И.А.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Русский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Рожкова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И.А.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468883" y="5808345"/>
            <a:ext cx="9696450" cy="64643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 indent="509270" algn="just">
              <a:lnSpc>
                <a:spcPts val="1610"/>
              </a:lnSpc>
              <a:spcBef>
                <a:spcPts val="200"/>
              </a:spcBef>
            </a:pP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итогам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четверти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5Б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составило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72%,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4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данном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итогам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года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качество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1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79%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(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-</a:t>
            </a:r>
            <a:r>
              <a:rPr sz="1400" spc="1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5%).</a:t>
            </a:r>
            <a:r>
              <a:rPr sz="1400" spc="1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Отличников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6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учащихся,</a:t>
            </a:r>
            <a:r>
              <a:rPr sz="1400" spc="1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хорошистов</a:t>
            </a:r>
            <a:r>
              <a:rPr sz="1400" spc="1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12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человек.</a:t>
            </a:r>
            <a:r>
              <a:rPr sz="1400" spc="1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низкое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иностранному </a:t>
            </a:r>
            <a:r>
              <a:rPr sz="1400" dirty="0">
                <a:latin typeface="Times New Roman"/>
                <a:cs typeface="Times New Roman"/>
              </a:rPr>
              <a:t>языку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76%,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высокое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русской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литературе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92%.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endParaRPr sz="1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52014" y="514858"/>
            <a:ext cx="578167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847725" algn="l"/>
                <a:tab pos="5768340" algn="l"/>
              </a:tabLst>
            </a:pPr>
            <a:r>
              <a:rPr sz="14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5</a:t>
            </a:r>
            <a:r>
              <a:rPr sz="1400" b="1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«В»</a:t>
            </a:r>
            <a:r>
              <a:rPr sz="1400" b="1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класс.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Классный</a:t>
            </a:r>
            <a:r>
              <a:rPr sz="1400" b="1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руководитель:</a:t>
            </a:r>
            <a:r>
              <a:rPr sz="1400" b="1" u="sng" spc="30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Мамельбаева</a:t>
            </a:r>
            <a:r>
              <a:rPr sz="1400" b="1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Г.С.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158618" y="743966"/>
          <a:ext cx="5762625" cy="18586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615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8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предмет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1четверть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65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учитель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Всемирная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история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Гайт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Естествознание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Матвеева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Иностранный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Маньшина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Н.В./Тасанова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А.К.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Информатика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Бельдинцева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История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Казахстана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Касымов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О.Т.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Казахский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язык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литература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Мамельбаева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Г.С./Каррамова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Л.К.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Математика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Ермухамбетова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О.Ю.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8595"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Русская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литература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Торопчина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Л.В.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Русский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Торопчина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Л.В.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468883" y="2585085"/>
            <a:ext cx="9695180" cy="85407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5080" indent="509270" algn="just">
              <a:lnSpc>
                <a:spcPct val="95800"/>
              </a:lnSpc>
              <a:spcBef>
                <a:spcPts val="160"/>
              </a:spcBef>
            </a:pP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итогам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четверти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5В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составило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63%,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4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данном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итогам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года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качество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71%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(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-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8%).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Отличников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6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учащихся,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хорошистов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9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человек.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низкое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математике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62%,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высокое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истории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Казахстана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79%.</a:t>
            </a:r>
            <a:endParaRPr sz="1400">
              <a:latin typeface="Times New Roman"/>
              <a:cs typeface="Times New Roman"/>
            </a:endParaRPr>
          </a:p>
          <a:p>
            <a:pPr marR="20955" algn="ctr">
              <a:lnSpc>
                <a:spcPts val="1630"/>
              </a:lnSpc>
              <a:tabLst>
                <a:tab pos="579120" algn="l"/>
                <a:tab pos="5756275" algn="l"/>
              </a:tabLst>
            </a:pPr>
            <a:r>
              <a:rPr sz="14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5</a:t>
            </a:r>
            <a:r>
              <a:rPr sz="1400" b="1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«Г»</a:t>
            </a:r>
            <a:r>
              <a:rPr sz="14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класс.</a:t>
            </a:r>
            <a:r>
              <a:rPr sz="1400" b="1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Классный</a:t>
            </a:r>
            <a:r>
              <a:rPr sz="1400" b="1" u="sng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руководитель:</a:t>
            </a:r>
            <a:r>
              <a:rPr sz="1400" b="1" u="sng" spc="3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Жангабулова</a:t>
            </a:r>
            <a:r>
              <a:rPr sz="1400" b="1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Д.Б.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417698" y="3430270"/>
          <a:ext cx="5762625" cy="18561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615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8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6055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предмет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1четверть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65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учитель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4445"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Всемирная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история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Гайт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5080" algn="ctr">
                        <a:lnSpc>
                          <a:spcPts val="136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Естествознание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Морковник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5080"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Иностранный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Тасанова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А.К.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Информатика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Бельдинцева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История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Казахстана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Жуматова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Ж.З.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Казахский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язык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литература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Жангабулова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Д.Б.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Математика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Ермухамбетова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О.Ю.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Русская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литература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Торопчина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Л.В.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2540"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Русский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Торопчина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Л.В.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468883" y="5268595"/>
            <a:ext cx="9689465" cy="649605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 marR="5080" indent="509270" algn="just">
              <a:lnSpc>
                <a:spcPct val="96400"/>
              </a:lnSpc>
              <a:spcBef>
                <a:spcPts val="150"/>
              </a:spcBef>
            </a:pP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итогам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четверти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5Г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составило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61%,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4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данном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итогам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года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качество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68%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(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-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7%).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Отличников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 4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учащихся,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хорошистов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7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человек.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 низкое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 знаний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русской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литературе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61%,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высокое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естествознанию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89%.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11095" y="514858"/>
            <a:ext cx="57823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753110" algn="l"/>
                <a:tab pos="5768975" algn="l"/>
              </a:tabLst>
            </a:pPr>
            <a:r>
              <a:rPr sz="14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5</a:t>
            </a:r>
            <a:r>
              <a:rPr sz="1400" b="1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«Д»</a:t>
            </a:r>
            <a:r>
              <a:rPr sz="14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класс.</a:t>
            </a:r>
            <a:r>
              <a:rPr sz="1400" b="1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Классный</a:t>
            </a:r>
            <a:r>
              <a:rPr sz="1400" b="1" u="sng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руководитель:</a:t>
            </a:r>
            <a:r>
              <a:rPr sz="1400" b="1" u="sng" spc="3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Касымов</a:t>
            </a:r>
            <a:r>
              <a:rPr sz="1400" b="1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О.Т.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406434"/>
              </p:ext>
            </p:extLst>
          </p:nvPr>
        </p:nvGraphicFramePr>
        <p:xfrm>
          <a:off x="2417698" y="743966"/>
          <a:ext cx="5762625" cy="18586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615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8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предмет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1четверть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65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учитель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5080"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Всемирная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история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Гайт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5080" algn="ctr">
                        <a:lnSpc>
                          <a:spcPts val="136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Естествознание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Морковник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5080"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Иностранный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41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Объезчик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М.В../Тасанова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А.К.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Информатика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Бельдинцева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История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Казахстана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Касымов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О.Т.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Казахский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язык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литература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Садыбекова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С.Н./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Ергалиева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Р.А.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Математика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32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lang="ru-RU" sz="1200" dirty="0" err="1" smtClean="0">
                          <a:latin typeface="Times New Roman"/>
                          <a:cs typeface="Times New Roman"/>
                        </a:rPr>
                        <a:t>Хайрат</a:t>
                      </a: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 Г.Б.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8595"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Русская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литература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Торопчина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Л.В.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2540" algn="ctr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Русский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36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Торопчина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Л.В.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438404" y="2585085"/>
            <a:ext cx="9726295" cy="1671320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42545" marR="5715" indent="509270" algn="just">
              <a:lnSpc>
                <a:spcPct val="95800"/>
              </a:lnSpc>
              <a:spcBef>
                <a:spcPts val="160"/>
              </a:spcBef>
            </a:pP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итогам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четверти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5Д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составило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32%,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4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данном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итогам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года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качество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4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61%</a:t>
            </a:r>
            <a:r>
              <a:rPr sz="1400" spc="409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(-29%).</a:t>
            </a:r>
            <a:r>
              <a:rPr sz="1400" spc="4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Резкое</a:t>
            </a:r>
            <a:r>
              <a:rPr sz="1400" spc="4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снижение</a:t>
            </a:r>
            <a:r>
              <a:rPr sz="1400" spc="4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качества</a:t>
            </a:r>
            <a:r>
              <a:rPr sz="1400" spc="4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4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произошло</a:t>
            </a:r>
            <a:r>
              <a:rPr sz="1400" spc="41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из-</a:t>
            </a:r>
            <a:r>
              <a:rPr sz="1400" dirty="0">
                <a:latin typeface="Times New Roman"/>
                <a:cs typeface="Times New Roman"/>
              </a:rPr>
              <a:t>за</a:t>
            </a:r>
            <a:r>
              <a:rPr sz="1400" spc="4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перехода</a:t>
            </a:r>
            <a:r>
              <a:rPr sz="1400" spc="4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отличников</a:t>
            </a:r>
            <a:r>
              <a:rPr sz="1400" spc="4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409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параллельные</a:t>
            </a:r>
            <a:r>
              <a:rPr sz="1400" spc="42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классы. </a:t>
            </a:r>
            <a:r>
              <a:rPr sz="1400" dirty="0">
                <a:latin typeface="Times New Roman"/>
                <a:cs typeface="Times New Roman"/>
              </a:rPr>
              <a:t>Отличников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2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учащихся,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хорошистов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5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человек.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низкое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математике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32%,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высокое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по </a:t>
            </a:r>
            <a:r>
              <a:rPr sz="1400" spc="-10" dirty="0">
                <a:latin typeface="Times New Roman"/>
                <a:cs typeface="Times New Roman"/>
              </a:rPr>
              <a:t>естествознанию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64%.</a:t>
            </a:r>
            <a:endParaRPr sz="14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ts val="1610"/>
              </a:lnSpc>
              <a:spcBef>
                <a:spcPts val="45"/>
              </a:spcBef>
            </a:pP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Выводы:</a:t>
            </a:r>
            <a:r>
              <a:rPr sz="1400" b="1" u="sng" spc="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параллели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5-х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классов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низкое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5Д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32%,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высокое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5Б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72%.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разрезе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предметов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низкое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математике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5Д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32%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(учитель: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lang="ru-RU" sz="1400" dirty="0" err="1" smtClean="0">
                <a:latin typeface="Times New Roman"/>
                <a:cs typeface="Times New Roman"/>
              </a:rPr>
              <a:t>Хайрат</a:t>
            </a:r>
            <a:r>
              <a:rPr lang="ru-RU" sz="1400" dirty="0" smtClean="0">
                <a:latin typeface="Times New Roman"/>
                <a:cs typeface="Times New Roman"/>
              </a:rPr>
              <a:t> Г.Б.</a:t>
            </a:r>
            <a:r>
              <a:rPr sz="1400" dirty="0" smtClean="0">
                <a:latin typeface="Times New Roman"/>
                <a:cs typeface="Times New Roman"/>
              </a:rPr>
              <a:t>.),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а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высокое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тоже</a:t>
            </a:r>
            <a:r>
              <a:rPr sz="1400" spc="8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истории Казахстана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5А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96%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(учитель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Жуматова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Ж.З..)</a:t>
            </a:r>
            <a:endParaRPr sz="1400" dirty="0">
              <a:latin typeface="Times New Roman"/>
              <a:cs typeface="Times New Roman"/>
            </a:endParaRPr>
          </a:p>
          <a:p>
            <a:pPr marL="1270" algn="ctr">
              <a:lnSpc>
                <a:spcPts val="1585"/>
              </a:lnSpc>
              <a:tabLst>
                <a:tab pos="699135" algn="l"/>
                <a:tab pos="5757545" algn="l"/>
              </a:tabLst>
            </a:pP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6«А»</a:t>
            </a:r>
            <a:r>
              <a:rPr sz="1400" b="1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класс.</a:t>
            </a:r>
            <a:r>
              <a:rPr sz="1400" b="1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Классный</a:t>
            </a:r>
            <a:r>
              <a:rPr sz="1400" b="1" u="sng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руководитель:</a:t>
            </a:r>
            <a:r>
              <a:rPr sz="1400" b="1" u="sng" spc="2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Иманбаева</a:t>
            </a:r>
            <a:r>
              <a:rPr sz="1400" b="1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А.К.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400" dirty="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417698" y="4247388"/>
          <a:ext cx="5762625" cy="1859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615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8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6055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предмет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1четверть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65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учитель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4445"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Всемирная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история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Гайт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5080" algn="ctr">
                        <a:lnSpc>
                          <a:spcPts val="136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Естествознание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Фазылжанов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5080"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Иностранный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Иманбаева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А.К./Кабылова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Информатика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Мантуленко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595"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История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Казахстана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Жуматова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Ж.З.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Казахский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язык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литература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Мамельбаева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Г.С./Ергалиева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Р.А.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Математика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Гринкевич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О.С.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Русская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литература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Эпп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Н.Ю.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2540" algn="ctr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Русский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Эпп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Н.Ю.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438404" y="6088761"/>
            <a:ext cx="9728835" cy="64643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 indent="448309" algn="just">
              <a:lnSpc>
                <a:spcPts val="1610"/>
              </a:lnSpc>
              <a:spcBef>
                <a:spcPts val="204"/>
              </a:spcBef>
            </a:pP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итогам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четверти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6А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составило 46%, понижение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сравнению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</a:t>
            </a:r>
            <a:r>
              <a:rPr sz="1400" spc="-10" dirty="0">
                <a:latin typeface="Times New Roman"/>
                <a:cs typeface="Times New Roman"/>
              </a:rPr>
              <a:t> 2022-</a:t>
            </a:r>
            <a:r>
              <a:rPr sz="1400" dirty="0">
                <a:latin typeface="Times New Roman"/>
                <a:cs typeface="Times New Roman"/>
              </a:rPr>
              <a:t>2023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учебным</a:t>
            </a:r>
            <a:r>
              <a:rPr sz="1400" spc="-10" dirty="0">
                <a:latin typeface="Times New Roman"/>
                <a:cs typeface="Times New Roman"/>
              </a:rPr>
              <a:t> годом </a:t>
            </a:r>
            <a:r>
              <a:rPr sz="1400" dirty="0">
                <a:latin typeface="Times New Roman"/>
                <a:cs typeface="Times New Roman"/>
              </a:rPr>
              <a:t>на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8%.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Отличников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3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учащихся,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хорошистов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8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человек.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низкое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русскому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языку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50%,</a:t>
            </a:r>
            <a:r>
              <a:rPr sz="1400" spc="15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самое </a:t>
            </a:r>
            <a:r>
              <a:rPr sz="1400" dirty="0">
                <a:latin typeface="Times New Roman"/>
                <a:cs typeface="Times New Roman"/>
              </a:rPr>
              <a:t>высокое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истории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Казахстана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казахскому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языку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литературе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71%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11095" y="514858"/>
            <a:ext cx="57823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749935" algn="l"/>
                <a:tab pos="5768975" algn="l"/>
              </a:tabLst>
            </a:pP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6</a:t>
            </a:r>
            <a:r>
              <a:rPr sz="1400" b="1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«Б»</a:t>
            </a:r>
            <a:r>
              <a:rPr sz="1400" b="1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класс.</a:t>
            </a:r>
            <a:r>
              <a:rPr sz="1400" b="1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Классный</a:t>
            </a:r>
            <a:r>
              <a:rPr sz="1400" b="1" u="sng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руководитель:</a:t>
            </a:r>
            <a:r>
              <a:rPr sz="1400" b="1" u="sng" spc="2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Тасанова</a:t>
            </a:r>
            <a:r>
              <a:rPr sz="1400" b="1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А.К.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417698" y="743966"/>
          <a:ext cx="5762625" cy="18586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615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8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предмет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1четверть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65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учитель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5080"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Всемирная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история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Гайт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А.В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5080" algn="ctr">
                        <a:lnSpc>
                          <a:spcPts val="136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Естествознание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Фазылжанов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5080"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Иностранный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Тасанова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А.К./Кабылова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Информатика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Мантуленко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История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Казахстана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Жуматова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Ж.З.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Казахский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язык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литература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Мамельбаева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Г.С./Абуова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Б.Ж.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Математика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Лозовская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Л.П.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8595"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Русская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литература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Баранникова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И.Н.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2540" algn="ctr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Русский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Баранникова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И.Н.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438404" y="2585085"/>
            <a:ext cx="9726930" cy="105854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5080" indent="448309" algn="just">
              <a:lnSpc>
                <a:spcPct val="95800"/>
              </a:lnSpc>
              <a:spcBef>
                <a:spcPts val="160"/>
              </a:spcBef>
            </a:pP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1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1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1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итогам</a:t>
            </a:r>
            <a:r>
              <a:rPr sz="1400" spc="1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</a:t>
            </a:r>
            <a:r>
              <a:rPr sz="1400" spc="1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четверти</a:t>
            </a:r>
            <a:r>
              <a:rPr sz="1400" spc="1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1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6Б</a:t>
            </a:r>
            <a:r>
              <a:rPr sz="1400" spc="1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составило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63%,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что</a:t>
            </a:r>
            <a:r>
              <a:rPr sz="1400" spc="1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равнозначно</a:t>
            </a:r>
            <a:r>
              <a:rPr sz="1400" spc="1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итогам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прошлого</a:t>
            </a:r>
            <a:r>
              <a:rPr sz="1400" spc="1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учебного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года. </a:t>
            </a:r>
            <a:r>
              <a:rPr sz="1400" dirty="0">
                <a:latin typeface="Times New Roman"/>
                <a:cs typeface="Times New Roman"/>
              </a:rPr>
              <a:t>Отличников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7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учащихся,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хорошистов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10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человек.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низкое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математике,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естествознанию,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русскому </a:t>
            </a:r>
            <a:r>
              <a:rPr sz="1400" dirty="0">
                <a:latin typeface="Times New Roman"/>
                <a:cs typeface="Times New Roman"/>
              </a:rPr>
              <a:t>языку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67%, самое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высокое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 </a:t>
            </a:r>
            <a:r>
              <a:rPr sz="1400" spc="-10" dirty="0">
                <a:latin typeface="Times New Roman"/>
                <a:cs typeface="Times New Roman"/>
              </a:rPr>
              <a:t>иностранному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языку–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85%</a:t>
            </a:r>
            <a:endParaRPr sz="1400">
              <a:latin typeface="Times New Roman"/>
              <a:cs typeface="Times New Roman"/>
            </a:endParaRPr>
          </a:p>
          <a:p>
            <a:pPr marL="3175" algn="ctr">
              <a:lnSpc>
                <a:spcPct val="100000"/>
              </a:lnSpc>
              <a:spcBef>
                <a:spcPts val="1565"/>
              </a:spcBef>
              <a:tabLst>
                <a:tab pos="664845" algn="l"/>
                <a:tab pos="5762625" algn="l"/>
              </a:tabLst>
            </a:pPr>
            <a:r>
              <a:rPr sz="14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6</a:t>
            </a:r>
            <a:r>
              <a:rPr sz="14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«В»</a:t>
            </a:r>
            <a:r>
              <a:rPr sz="1400" b="1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класс.</a:t>
            </a:r>
            <a:r>
              <a:rPr sz="1400" b="1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Классный</a:t>
            </a:r>
            <a:r>
              <a:rPr sz="1400" b="1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руководитель:</a:t>
            </a:r>
            <a:r>
              <a:rPr sz="1400" b="1" u="sng" spc="3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Гринкевич</a:t>
            </a:r>
            <a:r>
              <a:rPr sz="14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О.С.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417698" y="3634740"/>
          <a:ext cx="5765800" cy="18586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615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8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5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предмет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65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1четверть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учитель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Всемирная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история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Гайт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Естествознание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Фазылжанов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Иностранный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Иманбаева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А.К./Кабылова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Информатика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Мантуленко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История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Казахстана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Жуматова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Ж.З.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Казахский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язык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литература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Мамельбаева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Г.С./Абуова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Б.Ж.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Математика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Гринкевич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О.С.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Русская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литература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Баранникова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И.Н.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8595"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Русский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Баранникова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И.Н.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438404" y="5475859"/>
            <a:ext cx="9726930" cy="125920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 indent="448309" algn="just">
              <a:lnSpc>
                <a:spcPts val="1610"/>
              </a:lnSpc>
              <a:spcBef>
                <a:spcPts val="200"/>
              </a:spcBef>
            </a:pP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итогам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четверти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6В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составило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52%,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что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ниже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итогов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прошлого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года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11%.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Отличников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0" dirty="0">
                <a:latin typeface="Times New Roman"/>
                <a:cs typeface="Times New Roman"/>
              </a:rPr>
              <a:t>– </a:t>
            </a:r>
            <a:r>
              <a:rPr sz="1400" dirty="0">
                <a:latin typeface="Times New Roman"/>
                <a:cs typeface="Times New Roman"/>
              </a:rPr>
              <a:t>4</a:t>
            </a:r>
            <a:r>
              <a:rPr sz="1400" spc="1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учащихся,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хорошистов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9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человек.</a:t>
            </a:r>
            <a:r>
              <a:rPr sz="1400" spc="1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низкое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1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1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казахскому</a:t>
            </a:r>
            <a:r>
              <a:rPr sz="1400" spc="1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языку</a:t>
            </a:r>
            <a:r>
              <a:rPr sz="1400" spc="1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1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литературе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естествознанию– </a:t>
            </a:r>
            <a:r>
              <a:rPr sz="1400" dirty="0">
                <a:latin typeface="Times New Roman"/>
                <a:cs typeface="Times New Roman"/>
              </a:rPr>
              <a:t>56%,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высокое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математике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80%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530"/>
              </a:lnSpc>
            </a:pP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Выводы:</a:t>
            </a:r>
            <a:r>
              <a:rPr sz="1400" b="1" u="sng" spc="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параллели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6-х классов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низкое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6А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46%,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высокое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6Б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63%.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разрезе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предметов</a:t>
            </a:r>
            <a:endParaRPr sz="1400">
              <a:latin typeface="Times New Roman"/>
              <a:cs typeface="Times New Roman"/>
            </a:endParaRPr>
          </a:p>
          <a:p>
            <a:pPr marL="12700" marR="7620" algn="just">
              <a:lnSpc>
                <a:spcPts val="1610"/>
              </a:lnSpc>
              <a:spcBef>
                <a:spcPts val="80"/>
              </a:spcBef>
            </a:pP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низкое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русскому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языку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иностранному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языку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1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6А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50%</a:t>
            </a:r>
            <a:r>
              <a:rPr sz="1400" spc="1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(Эпп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Н.Ю,</a:t>
            </a:r>
            <a:r>
              <a:rPr sz="1400" spc="1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Иманбаева</a:t>
            </a:r>
            <a:r>
              <a:rPr sz="1400" spc="1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А.К.,</a:t>
            </a:r>
            <a:r>
              <a:rPr sz="1400" spc="15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Кабылова </a:t>
            </a:r>
            <a:r>
              <a:rPr sz="1400" dirty="0">
                <a:latin typeface="Times New Roman"/>
                <a:cs typeface="Times New Roman"/>
              </a:rPr>
              <a:t>А.А.),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а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высокое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2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иностранному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языку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6Б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-</a:t>
            </a:r>
            <a:r>
              <a:rPr sz="1400" dirty="0">
                <a:latin typeface="Times New Roman"/>
                <a:cs typeface="Times New Roman"/>
              </a:rPr>
              <a:t>85%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(Тасанова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А.К.,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Кабылова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А.А.)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68423" y="514858"/>
            <a:ext cx="587057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878205" algn="l"/>
                <a:tab pos="5857240" algn="l"/>
              </a:tabLst>
            </a:pP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7</a:t>
            </a:r>
            <a:r>
              <a:rPr sz="1400" b="1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«А»</a:t>
            </a:r>
            <a:r>
              <a:rPr sz="1400" b="1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класс.</a:t>
            </a:r>
            <a:r>
              <a:rPr sz="1400" b="1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Классный</a:t>
            </a:r>
            <a:r>
              <a:rPr sz="1400" b="1" u="sng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руководитель:</a:t>
            </a:r>
            <a:r>
              <a:rPr sz="1400" b="1" u="sng" spc="3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Хайрат</a:t>
            </a:r>
            <a:r>
              <a:rPr sz="1400" b="1" u="sng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Г.Б.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375026" y="743966"/>
          <a:ext cx="5849620" cy="3108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498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8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1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предмет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1четверть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учитель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885"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Алгебра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Хайрат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Г.Б.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Биология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Морковник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Всемирная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история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Гайт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География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Фазылжанов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Геометрия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Хайрат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Г.Б.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Иностранный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Иманбаева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А.К./Жубатова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А.Ф.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История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Казахстана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Жуматова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Ж.З.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Информатика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Мантуленко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С.А./Пастухова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Н.П.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R="2540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Казахский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язык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литература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Мамельбаева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Г.С./Орунбаева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Ш.А.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Русская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литература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Эпп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Н.Ю.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Русский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Эпп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Н.Ю.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Физик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Гринкевич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О.С.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Химия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Матвеева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438404" y="3835400"/>
            <a:ext cx="9730105" cy="1057910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5080" indent="448309" algn="just">
              <a:lnSpc>
                <a:spcPct val="95800"/>
              </a:lnSpc>
              <a:spcBef>
                <a:spcPts val="160"/>
              </a:spcBef>
            </a:pP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итогам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четверти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7А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составило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50%,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что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является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ниже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качества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итогам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года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2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%. </a:t>
            </a:r>
            <a:r>
              <a:rPr sz="1400" dirty="0">
                <a:latin typeface="Times New Roman"/>
                <a:cs typeface="Times New Roman"/>
              </a:rPr>
              <a:t>Отличников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учащийся,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хорошистов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11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человек.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низкое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алгебре,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геометрии,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русскому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языку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spc="-50" dirty="0">
                <a:latin typeface="Times New Roman"/>
                <a:cs typeface="Times New Roman"/>
              </a:rPr>
              <a:t>– </a:t>
            </a:r>
            <a:r>
              <a:rPr sz="1400" dirty="0">
                <a:latin typeface="Times New Roman"/>
                <a:cs typeface="Times New Roman"/>
              </a:rPr>
              <a:t>50%,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высокое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географии–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67%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560"/>
              </a:spcBef>
              <a:tabLst>
                <a:tab pos="817244" algn="l"/>
                <a:tab pos="5844540" algn="l"/>
              </a:tabLst>
            </a:pP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7«Б»</a:t>
            </a:r>
            <a:r>
              <a:rPr sz="1400" b="1" u="sng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класс.</a:t>
            </a:r>
            <a:r>
              <a:rPr sz="14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Классный</a:t>
            </a:r>
            <a:r>
              <a:rPr sz="1400" b="1" u="sng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руководитель</a:t>
            </a:r>
            <a:r>
              <a:rPr sz="1400" b="1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Жубатова</a:t>
            </a:r>
            <a:r>
              <a:rPr sz="1400" b="1" u="sng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А.Ф.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375026" y="4884673"/>
          <a:ext cx="5849620" cy="20008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498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8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1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предмет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1четверть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учитель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885"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Алгебра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24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Ермухамбетова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О.Ю.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Биология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44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Морковник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Всемирная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история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Гайт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География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Фазылжанов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Геометрия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28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Ермухамбетова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О.Ю.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Иностранный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44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Иманбаева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А.К./Жубатова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А.Ф.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История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Казахстана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48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Жуматова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Ж.З.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Информатика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Мантуленко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С.А./Пастухова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Н.П.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375026" y="539750"/>
          <a:ext cx="5849620" cy="1111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498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8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1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250">
                <a:tc>
                  <a:txBody>
                    <a:bodyPr/>
                    <a:lstStyle/>
                    <a:p>
                      <a:pPr marR="190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Казахский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язык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литература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Мамельбаева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Г.С./Орунбаева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Ш.А.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Русская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литература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Рожкова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И.А.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Русский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Рожкова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И.А.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Физик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32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Жалгасова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С.Е.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Химия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Матвеева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468883" y="1630807"/>
            <a:ext cx="9698990" cy="434221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5080" indent="509270" algn="just">
              <a:lnSpc>
                <a:spcPct val="95800"/>
              </a:lnSpc>
              <a:spcBef>
                <a:spcPts val="160"/>
              </a:spcBef>
            </a:pP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1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7</a:t>
            </a:r>
            <a:r>
              <a:rPr sz="1400" spc="2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«Б»</a:t>
            </a:r>
            <a:r>
              <a:rPr sz="1400" spc="1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1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за</a:t>
            </a:r>
            <a:r>
              <a:rPr sz="1400" spc="2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четверть</a:t>
            </a:r>
            <a:r>
              <a:rPr sz="1400" spc="1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составило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24%,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что</a:t>
            </a:r>
            <a:r>
              <a:rPr sz="1400" spc="1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ниже</a:t>
            </a:r>
            <a:r>
              <a:rPr sz="1400" spc="1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итогов</a:t>
            </a:r>
            <a:r>
              <a:rPr sz="1400" spc="1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года</a:t>
            </a:r>
            <a:r>
              <a:rPr sz="1400" spc="1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</a:t>
            </a:r>
            <a:r>
              <a:rPr sz="1400" spc="2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24</a:t>
            </a:r>
            <a:r>
              <a:rPr sz="1400" spc="1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%: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отличников</a:t>
            </a:r>
            <a:r>
              <a:rPr sz="1400" spc="1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обучающийся, </a:t>
            </a:r>
            <a:r>
              <a:rPr sz="1400" dirty="0">
                <a:latin typeface="Times New Roman"/>
                <a:cs typeface="Times New Roman"/>
              </a:rPr>
              <a:t>хорошистов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5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человек.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высокое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русской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литературе</a:t>
            </a:r>
            <a:r>
              <a:rPr sz="1400" spc="1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-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68%.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низкое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алгебре–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24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%.</a:t>
            </a:r>
            <a:r>
              <a:rPr sz="1400" spc="120" dirty="0">
                <a:latin typeface="Times New Roman"/>
                <a:cs typeface="Times New Roman"/>
              </a:rPr>
              <a:t>  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68423" y="2832354"/>
            <a:ext cx="587057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052195" algn="l"/>
                <a:tab pos="5857240" algn="l"/>
              </a:tabLst>
            </a:pP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7</a:t>
            </a:r>
            <a:r>
              <a:rPr sz="1400" b="1" u="sng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«В»</a:t>
            </a:r>
            <a:r>
              <a:rPr sz="1400" b="1" u="sng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класс.</a:t>
            </a:r>
            <a:r>
              <a:rPr sz="1400" b="1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Классный</a:t>
            </a:r>
            <a:r>
              <a:rPr sz="1400" b="1" u="sng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руководитель</a:t>
            </a:r>
            <a:r>
              <a:rPr sz="1400" b="1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Матвеева</a:t>
            </a:r>
            <a:r>
              <a:rPr sz="1400" b="1" u="sng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С.А.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2375026" y="3061462"/>
          <a:ext cx="5849620" cy="3108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498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8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1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предмет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1четверть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учитель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Алгебра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Ермухамбетова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О.Ю.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Биология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Морковник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Всемирная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история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Гайт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География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Фазылжанов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Геометрия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Ермухамбетова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О.Ю.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Иностранный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Иманбаева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А.К./Жубатова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А.Ф.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История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Казахстана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Жуматова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Ж.З.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Информатика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Мантуленко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С.А./Пастухова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Н.П.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2885">
                <a:tc>
                  <a:txBody>
                    <a:bodyPr/>
                    <a:lstStyle/>
                    <a:p>
                      <a:pPr marR="2540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Казахский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язык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литература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Ергалиева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Р.А./Орунбаева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Ш.А.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Русская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литература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Эпп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Н.Ю.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Русский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Эпп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Н.Ю.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Физик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Жалгасова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С.Е.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Химия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Матвеева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438404" y="6357010"/>
            <a:ext cx="9724390" cy="441959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 indent="448309">
              <a:lnSpc>
                <a:spcPts val="1610"/>
              </a:lnSpc>
              <a:spcBef>
                <a:spcPts val="204"/>
              </a:spcBef>
            </a:pP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7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«В»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48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составило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52%,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что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ниже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показателей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2022-</a:t>
            </a:r>
            <a:r>
              <a:rPr sz="1400" dirty="0">
                <a:latin typeface="Times New Roman"/>
                <a:cs typeface="Times New Roman"/>
              </a:rPr>
              <a:t>2023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учебного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года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16%.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Отличников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spc="-50" dirty="0">
                <a:latin typeface="Times New Roman"/>
                <a:cs typeface="Times New Roman"/>
              </a:rPr>
              <a:t>2 </a:t>
            </a:r>
            <a:r>
              <a:rPr sz="1400" dirty="0">
                <a:latin typeface="Times New Roman"/>
                <a:cs typeface="Times New Roman"/>
              </a:rPr>
              <a:t>человека,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хорошистов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11.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высокое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географии -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80%.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низкое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геометрии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56%.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8404" y="511810"/>
            <a:ext cx="9729470" cy="105791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 algn="just">
              <a:lnSpc>
                <a:spcPts val="1610"/>
              </a:lnSpc>
              <a:spcBef>
                <a:spcPts val="200"/>
              </a:spcBef>
            </a:pP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Выводы:</a:t>
            </a:r>
            <a:r>
              <a:rPr sz="1400" b="1" u="sng" spc="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параллели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7-</a:t>
            </a:r>
            <a:r>
              <a:rPr sz="1400" dirty="0">
                <a:latin typeface="Times New Roman"/>
                <a:cs typeface="Times New Roman"/>
              </a:rPr>
              <a:t>х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классов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низкое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7б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24%,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высокое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7в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52%.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разрезе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предметов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низкое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алгебре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7Б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24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%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(Ермухамбетова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О.Ю..),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а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высокое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географии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7В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-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80%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(Фазылжанов А.А.)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520"/>
              </a:spcBef>
              <a:tabLst>
                <a:tab pos="874394" algn="l"/>
                <a:tab pos="5941695" algn="l"/>
              </a:tabLst>
            </a:pPr>
            <a:r>
              <a:rPr sz="14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8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«А»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класс.</a:t>
            </a:r>
            <a:r>
              <a:rPr sz="1400" b="1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Классный</a:t>
            </a:r>
            <a:r>
              <a:rPr sz="14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руководитель</a:t>
            </a:r>
            <a:r>
              <a:rPr sz="14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Ерсарина </a:t>
            </a:r>
            <a:r>
              <a:rPr sz="14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Г.С.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329307" y="1561211"/>
          <a:ext cx="5941695" cy="2600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498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6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5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8595">
                <a:tc>
                  <a:txBody>
                    <a:bodyPr/>
                    <a:lstStyle/>
                    <a:p>
                      <a:pPr algn="ctr">
                        <a:lnSpc>
                          <a:spcPts val="1390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предмет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ts val="1390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1четверть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90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учитель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R="635" algn="ctr">
                        <a:lnSpc>
                          <a:spcPts val="134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Алгебра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42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Лозовская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Л.П.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Биология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42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Морковник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Всемирная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история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Гайт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География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Фазылжанов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Геометрия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42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Лозовская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Л.П.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Иностранный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Иманбаева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А.К./Маньшина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R="1905"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История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Казахстана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42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Касымов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О.Т.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Информатика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Мантуленко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R="2540"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Казахский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язык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литература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Ерсарина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Г.С./Орунбаева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Ш.А.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R="1270"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Русская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литература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Рожкова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И.А.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Русский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Рожкова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И.А.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Физик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ts val="136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46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Жалгасова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С.Е.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Химия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Матвеева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438404" y="4146296"/>
            <a:ext cx="9723120" cy="1057910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5080" algn="just">
              <a:lnSpc>
                <a:spcPct val="95800"/>
              </a:lnSpc>
              <a:spcBef>
                <a:spcPts val="160"/>
              </a:spcBef>
            </a:pP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3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8</a:t>
            </a:r>
            <a:r>
              <a:rPr sz="1400" spc="3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«А»</a:t>
            </a:r>
            <a:r>
              <a:rPr sz="1400" spc="3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3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3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за</a:t>
            </a:r>
            <a:r>
              <a:rPr sz="1400" spc="3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четверть</a:t>
            </a:r>
            <a:r>
              <a:rPr sz="1400" spc="3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составило</a:t>
            </a:r>
            <a:r>
              <a:rPr sz="1400" spc="3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29%,</a:t>
            </a:r>
            <a:r>
              <a:rPr sz="1400" spc="3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что</a:t>
            </a:r>
            <a:r>
              <a:rPr sz="1400" spc="3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ниже</a:t>
            </a:r>
            <a:r>
              <a:rPr sz="1400" spc="3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итогов</a:t>
            </a:r>
            <a:r>
              <a:rPr sz="1400" spc="3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года</a:t>
            </a:r>
            <a:r>
              <a:rPr sz="1400" spc="3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</a:t>
            </a:r>
            <a:r>
              <a:rPr sz="1400" spc="3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14%.</a:t>
            </a:r>
            <a:r>
              <a:rPr sz="1400" spc="3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Снижение</a:t>
            </a:r>
            <a:r>
              <a:rPr sz="1400" spc="3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связано</a:t>
            </a:r>
            <a:r>
              <a:rPr sz="1400" spc="3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</a:t>
            </a:r>
            <a:r>
              <a:rPr sz="1400" spc="3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выбытием</a:t>
            </a:r>
            <a:r>
              <a:rPr sz="1400" spc="360" dirty="0">
                <a:latin typeface="Times New Roman"/>
                <a:cs typeface="Times New Roman"/>
              </a:rPr>
              <a:t> </a:t>
            </a:r>
            <a:r>
              <a:rPr sz="1400" spc="-50" dirty="0">
                <a:latin typeface="Times New Roman"/>
                <a:cs typeface="Times New Roman"/>
              </a:rPr>
              <a:t>2 </a:t>
            </a:r>
            <a:r>
              <a:rPr sz="1400" dirty="0">
                <a:latin typeface="Times New Roman"/>
                <a:cs typeface="Times New Roman"/>
              </a:rPr>
              <a:t>отличников в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параллельный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класс: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отличников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обучающихся,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хорошистов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6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человек.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высокое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по </a:t>
            </a:r>
            <a:r>
              <a:rPr sz="1400" dirty="0">
                <a:latin typeface="Times New Roman"/>
                <a:cs typeface="Times New Roman"/>
              </a:rPr>
              <a:t>иностранному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языку-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71%.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низкое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алгебре,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биологии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истории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Казахстана –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42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%.</a:t>
            </a:r>
            <a:endParaRPr sz="140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  <a:spcBef>
                <a:spcPts val="1560"/>
              </a:spcBef>
            </a:pP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8</a:t>
            </a:r>
            <a:r>
              <a:rPr sz="1400" b="1" u="sng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«Б»</a:t>
            </a:r>
            <a:r>
              <a:rPr sz="1400" b="1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класс.</a:t>
            </a:r>
            <a:r>
              <a:rPr sz="1400" b="1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Классный</a:t>
            </a:r>
            <a:r>
              <a:rPr sz="1400" b="1" u="sng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руководитель:</a:t>
            </a:r>
            <a:r>
              <a:rPr sz="1400" b="1" u="sng" spc="2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Орунбаева</a:t>
            </a:r>
            <a:r>
              <a:rPr sz="1400" b="1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Ш.А.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283586" y="5198999"/>
          <a:ext cx="6033135" cy="17748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7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03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27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90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предмет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1четверть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учитель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Алгебра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Лозовская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Л.П.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Биология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25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Морковник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Всемирная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история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Гайт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География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29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Фазылжанов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Геометрия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Лозовская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Л.П.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Иностранный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37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Иманбаева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А.К./Маньшина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История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Казахстана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33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Касымов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О.Т.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283586" y="539750"/>
          <a:ext cx="6033135" cy="1333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7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03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27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Информатика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Мантуленко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Казахский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язык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литература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42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Ерсарина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Г.С./Орунбаева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Ш.А.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Русская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литература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42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Торопчина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Л.В.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Русский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37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Торопчина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Л.В.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Физик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25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Жалгасова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С.Е.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Химия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Матвеева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438404" y="1853565"/>
            <a:ext cx="9728835" cy="85344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 indent="448309" algn="just">
              <a:lnSpc>
                <a:spcPts val="1610"/>
              </a:lnSpc>
              <a:spcBef>
                <a:spcPts val="204"/>
              </a:spcBef>
            </a:pP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2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8</a:t>
            </a:r>
            <a:r>
              <a:rPr sz="1400" spc="2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«Б»</a:t>
            </a:r>
            <a:r>
              <a:rPr sz="1400" spc="2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2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2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за</a:t>
            </a:r>
            <a:r>
              <a:rPr sz="1400" spc="2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четверть</a:t>
            </a:r>
            <a:r>
              <a:rPr sz="1400" spc="25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составило</a:t>
            </a:r>
            <a:r>
              <a:rPr sz="1400" spc="2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21%,</a:t>
            </a:r>
            <a:r>
              <a:rPr sz="1400" spc="2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что</a:t>
            </a:r>
            <a:r>
              <a:rPr sz="1400" spc="2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выше</a:t>
            </a:r>
            <a:r>
              <a:rPr sz="1400" spc="2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итогов</a:t>
            </a:r>
            <a:r>
              <a:rPr sz="1400" spc="25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года</a:t>
            </a:r>
            <a:r>
              <a:rPr sz="1400" spc="2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</a:t>
            </a:r>
            <a:r>
              <a:rPr sz="1400" spc="2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</a:t>
            </a:r>
            <a:r>
              <a:rPr sz="1400" spc="2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%:</a:t>
            </a:r>
            <a:r>
              <a:rPr sz="1400" spc="2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отличников</a:t>
            </a:r>
            <a:r>
              <a:rPr sz="1400" spc="3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2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2</a:t>
            </a:r>
            <a:r>
              <a:rPr sz="1400" spc="26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обучающихся, </a:t>
            </a:r>
            <a:r>
              <a:rPr sz="1400" dirty="0">
                <a:latin typeface="Times New Roman"/>
                <a:cs typeface="Times New Roman"/>
              </a:rPr>
              <a:t>хорошистов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3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человек.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высокое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казахскому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языку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литературе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русской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литературе-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42%.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Самое </a:t>
            </a:r>
            <a:r>
              <a:rPr sz="1400" dirty="0">
                <a:latin typeface="Times New Roman"/>
                <a:cs typeface="Times New Roman"/>
              </a:rPr>
              <a:t>низкое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алгебре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геометрии–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21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%.</a:t>
            </a:r>
            <a:endParaRPr sz="1400">
              <a:latin typeface="Times New Roman"/>
              <a:cs typeface="Times New Roman"/>
            </a:endParaRPr>
          </a:p>
          <a:p>
            <a:pPr marL="1270" algn="ctr">
              <a:lnSpc>
                <a:spcPts val="1585"/>
              </a:lnSpc>
              <a:tabLst>
                <a:tab pos="705485" algn="l"/>
                <a:tab pos="5846445" algn="l"/>
              </a:tabLst>
            </a:pPr>
            <a:r>
              <a:rPr sz="14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8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«В»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класс.</a:t>
            </a:r>
            <a:r>
              <a:rPr sz="1400" b="1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Классный</a:t>
            </a:r>
            <a:r>
              <a:rPr sz="14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руководитель:</a:t>
            </a:r>
            <a:r>
              <a:rPr sz="1400" b="1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Морковник</a:t>
            </a:r>
            <a:r>
              <a:rPr sz="14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Н.В.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375026" y="2698369"/>
          <a:ext cx="5850890" cy="3108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301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01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8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предмет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7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1четверть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7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учитель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7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Алгебра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Лозовская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Л.П.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Биология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Морковник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Всемирная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история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Гайт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География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Фазылжанов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Геометрия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Лозовская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Л.П.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Иностранный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90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Иманбаева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А.К.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История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Казахстана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Касымов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О.Т.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Информатика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Мантуленко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Казахский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язык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литература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Ерсарина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Г.С.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Русская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литература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Рожкова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И.А.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Русский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Рожкова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И.А.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Физик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Жалгасова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С.Е.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Химия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Матвеева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38404" y="5790057"/>
            <a:ext cx="9726930" cy="64643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 algn="just">
              <a:lnSpc>
                <a:spcPts val="1610"/>
              </a:lnSpc>
              <a:spcBef>
                <a:spcPts val="200"/>
              </a:spcBef>
            </a:pP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8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«В»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за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четверть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составило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62%,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что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выше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итогов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года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 2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%: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отличников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 4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обучающихся,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хорошистов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0" dirty="0">
                <a:latin typeface="Times New Roman"/>
                <a:cs typeface="Times New Roman"/>
              </a:rPr>
              <a:t>– </a:t>
            </a:r>
            <a:r>
              <a:rPr sz="1400" dirty="0">
                <a:latin typeface="Times New Roman"/>
                <a:cs typeface="Times New Roman"/>
              </a:rPr>
              <a:t>9</a:t>
            </a:r>
            <a:r>
              <a:rPr sz="1400" spc="2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человек.</a:t>
            </a:r>
            <a:r>
              <a:rPr sz="1400" spc="2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2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высокое</a:t>
            </a:r>
            <a:r>
              <a:rPr sz="1400" spc="2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2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25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25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иностранному</a:t>
            </a:r>
            <a:r>
              <a:rPr sz="1400" spc="2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языку</a:t>
            </a:r>
            <a:r>
              <a:rPr sz="1400" spc="2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-</a:t>
            </a:r>
            <a:r>
              <a:rPr sz="1400" spc="25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90%.</a:t>
            </a:r>
            <a:r>
              <a:rPr sz="1400" spc="2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2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низкое</a:t>
            </a:r>
            <a:r>
              <a:rPr sz="1400" spc="2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2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алгебре–</a:t>
            </a:r>
            <a:r>
              <a:rPr sz="1400" spc="25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62</a:t>
            </a:r>
            <a:r>
              <a:rPr sz="1400" spc="2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%,</a:t>
            </a:r>
            <a:r>
              <a:rPr sz="1400" spc="2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но</a:t>
            </a:r>
            <a:r>
              <a:rPr sz="1400" spc="2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это</a:t>
            </a:r>
            <a:r>
              <a:rPr sz="1400" spc="235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тоже </a:t>
            </a:r>
            <a:r>
              <a:rPr sz="1400" dirty="0">
                <a:latin typeface="Times New Roman"/>
                <a:cs typeface="Times New Roman"/>
              </a:rPr>
              <a:t>является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достаточно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высоким</a:t>
            </a:r>
            <a:r>
              <a:rPr sz="1400" spc="-7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показателем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8404" y="511810"/>
            <a:ext cx="9729470" cy="85407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 algn="just">
              <a:lnSpc>
                <a:spcPts val="1610"/>
              </a:lnSpc>
              <a:spcBef>
                <a:spcPts val="200"/>
              </a:spcBef>
            </a:pP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Выводы:</a:t>
            </a:r>
            <a:r>
              <a:rPr sz="1400" b="1" u="sng" spc="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параллели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8-</a:t>
            </a:r>
            <a:r>
              <a:rPr sz="1400" dirty="0">
                <a:latin typeface="Times New Roman"/>
                <a:cs typeface="Times New Roman"/>
              </a:rPr>
              <a:t>х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классов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низкое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8б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21%,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высокое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8в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62%.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разрезе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предметов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низкое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алгебре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геометрии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8Б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21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%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(Лозовская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Л.П.,),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а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высокое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иностранному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языку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8в</a:t>
            </a:r>
            <a:r>
              <a:rPr sz="1400" spc="-10" dirty="0">
                <a:latin typeface="Times New Roman"/>
                <a:cs typeface="Times New Roman"/>
              </a:rPr>
              <a:t> классе </a:t>
            </a:r>
            <a:r>
              <a:rPr sz="1400" dirty="0">
                <a:latin typeface="Times New Roman"/>
                <a:cs typeface="Times New Roman"/>
              </a:rPr>
              <a:t>(Иманбаева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А.К.)-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90%</a:t>
            </a:r>
            <a:endParaRPr sz="1400">
              <a:latin typeface="Times New Roman"/>
              <a:cs typeface="Times New Roman"/>
            </a:endParaRPr>
          </a:p>
          <a:p>
            <a:pPr marL="1771650" algn="just">
              <a:lnSpc>
                <a:spcPts val="1590"/>
              </a:lnSpc>
              <a:tabLst>
                <a:tab pos="2795905" algn="l"/>
                <a:tab pos="7957820" algn="l"/>
              </a:tabLst>
            </a:pP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9</a:t>
            </a:r>
            <a:r>
              <a:rPr sz="1400" b="1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А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класс.</a:t>
            </a:r>
            <a:r>
              <a:rPr sz="14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Классный</a:t>
            </a:r>
            <a:r>
              <a:rPr sz="1400" b="1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руководитель:</a:t>
            </a:r>
            <a:r>
              <a:rPr sz="14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Объезчик</a:t>
            </a:r>
            <a:r>
              <a:rPr sz="1400" b="1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М.В.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204338" y="1356995"/>
          <a:ext cx="6193155" cy="3108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0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6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6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предмет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1четверть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учитель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Алгебра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Гринкевич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О.С.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Биология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Морковник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Всемирная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история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Касымов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О.Т.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География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Фазылжанов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Геометрия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Гринкевич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О.С.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Иностранный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Объезчик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М.В.\Жубатова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А.Ф.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История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Казахстана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Касымов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О.Т.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Информатика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Мантуленко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Казахский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язык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литература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Темирбаева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З.Т.\Ерменова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М.Т.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Русская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литература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Баранникова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И.Н.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Русский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Баранникова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И.Н.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Физик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44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Жалгасова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С.Е.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Химия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44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Матвеева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438404" y="4448302"/>
            <a:ext cx="9730105" cy="106108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 algn="just">
              <a:lnSpc>
                <a:spcPts val="1610"/>
              </a:lnSpc>
              <a:spcBef>
                <a:spcPts val="200"/>
              </a:spcBef>
            </a:pP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9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«А»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 качество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за четверть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составило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44%,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что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ниже итогов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года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6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%: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отличников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0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обучающихся,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хорошистов </a:t>
            </a:r>
            <a:r>
              <a:rPr sz="1400" spc="-50" dirty="0">
                <a:latin typeface="Times New Roman"/>
                <a:cs typeface="Times New Roman"/>
              </a:rPr>
              <a:t>– </a:t>
            </a:r>
            <a:r>
              <a:rPr sz="1400" dirty="0">
                <a:latin typeface="Times New Roman"/>
                <a:cs typeface="Times New Roman"/>
              </a:rPr>
              <a:t>11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человек.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высокое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43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биологии,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географии,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казахскому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языку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литературе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-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72%.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низкое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по </a:t>
            </a:r>
            <a:r>
              <a:rPr sz="1400" dirty="0">
                <a:latin typeface="Times New Roman"/>
                <a:cs typeface="Times New Roman"/>
              </a:rPr>
              <a:t>физике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химии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44%.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545"/>
              </a:spcBef>
              <a:tabLst>
                <a:tab pos="890269" algn="l"/>
                <a:tab pos="6186170" algn="l"/>
              </a:tabLst>
            </a:pP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9</a:t>
            </a:r>
            <a:r>
              <a:rPr sz="14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Б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класс.</a:t>
            </a:r>
            <a:r>
              <a:rPr sz="1400" b="1" u="sng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Классный</a:t>
            </a:r>
            <a:r>
              <a:rPr sz="1400" b="1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руководитель: Баранникова</a:t>
            </a:r>
            <a:r>
              <a:rPr sz="14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И.Н.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204338" y="5500751"/>
          <a:ext cx="6193155" cy="14135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0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6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6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предмет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1четверть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учитель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Алгебра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37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Гринкевич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О.С.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Биология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46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Морковник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Всемирная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история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889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Касымов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О.Т.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889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География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Фазылжанов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Геометрия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42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Гринкевич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О.С.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6596" y="243586"/>
            <a:ext cx="9100185" cy="182165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460375" algn="just">
              <a:lnSpc>
                <a:spcPts val="1645"/>
              </a:lnSpc>
              <a:spcBef>
                <a:spcPts val="90"/>
              </a:spcBef>
            </a:pPr>
            <a:r>
              <a:rPr sz="1600" dirty="0">
                <a:latin typeface="Times New Roman"/>
                <a:cs typeface="Times New Roman"/>
              </a:rPr>
              <a:t>По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итогам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четверти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успеваемость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по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школе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составила </a:t>
            </a:r>
            <a:r>
              <a:rPr sz="1600" spc="-20" dirty="0">
                <a:latin typeface="Times New Roman"/>
                <a:cs typeface="Times New Roman"/>
              </a:rPr>
              <a:t>99%.</a:t>
            </a:r>
            <a:endParaRPr sz="1600" dirty="0">
              <a:latin typeface="Times New Roman"/>
              <a:cs typeface="Times New Roman"/>
            </a:endParaRPr>
          </a:p>
          <a:p>
            <a:pPr marL="12700" marR="5715" indent="447675" algn="just">
              <a:lnSpc>
                <a:spcPct val="95800"/>
              </a:lnSpc>
              <a:spcBef>
                <a:spcPts val="35"/>
              </a:spcBef>
            </a:pPr>
            <a:r>
              <a:rPr sz="1600" dirty="0">
                <a:latin typeface="Times New Roman"/>
                <a:cs typeface="Times New Roman"/>
              </a:rPr>
              <a:t>Качество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знаний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в</a:t>
            </a:r>
            <a:r>
              <a:rPr sz="1600" spc="1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сравнении</a:t>
            </a:r>
            <a:r>
              <a:rPr sz="1600" spc="1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с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итогами</a:t>
            </a:r>
            <a:r>
              <a:rPr sz="1600" spc="1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прошлого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учебного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года</a:t>
            </a:r>
            <a:r>
              <a:rPr sz="1600" spc="20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понизилось</a:t>
            </a:r>
            <a:r>
              <a:rPr sz="1600" spc="2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на</a:t>
            </a:r>
            <a:r>
              <a:rPr sz="1600" spc="1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2%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и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составило</a:t>
            </a:r>
            <a:r>
              <a:rPr sz="1600" spc="19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58%: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в</a:t>
            </a:r>
            <a:r>
              <a:rPr sz="1600" spc="180" dirty="0">
                <a:latin typeface="Times New Roman"/>
                <a:cs typeface="Times New Roman"/>
              </a:rPr>
              <a:t>  </a:t>
            </a:r>
            <a:r>
              <a:rPr sz="1600" spc="-10" dirty="0">
                <a:latin typeface="Times New Roman"/>
                <a:cs typeface="Times New Roman"/>
              </a:rPr>
              <a:t>2-</a:t>
            </a:r>
            <a:r>
              <a:rPr sz="1600" spc="-50" dirty="0">
                <a:latin typeface="Times New Roman"/>
                <a:cs typeface="Times New Roman"/>
              </a:rPr>
              <a:t>4 </a:t>
            </a:r>
            <a:r>
              <a:rPr sz="1600" dirty="0">
                <a:latin typeface="Times New Roman"/>
                <a:cs typeface="Times New Roman"/>
              </a:rPr>
              <a:t>классах</a:t>
            </a:r>
            <a:r>
              <a:rPr sz="1600" spc="1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понизилось</a:t>
            </a:r>
            <a:r>
              <a:rPr sz="1600" spc="1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на</a:t>
            </a:r>
            <a:r>
              <a:rPr sz="1600" spc="1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5%</a:t>
            </a:r>
            <a:r>
              <a:rPr sz="1600" spc="1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и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составило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74%.</a:t>
            </a:r>
            <a:r>
              <a:rPr sz="1600" spc="1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В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5-9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классах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качественный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показатель</a:t>
            </a:r>
            <a:r>
              <a:rPr sz="1600" spc="1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результативности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обучения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не </a:t>
            </a:r>
            <a:r>
              <a:rPr sz="1600" dirty="0">
                <a:latin typeface="Times New Roman"/>
                <a:cs typeface="Times New Roman"/>
              </a:rPr>
              <a:t>изменился.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В</a:t>
            </a:r>
            <a:r>
              <a:rPr sz="1600" spc="19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10-</a:t>
            </a:r>
            <a:r>
              <a:rPr sz="1600" dirty="0">
                <a:latin typeface="Times New Roman"/>
                <a:cs typeface="Times New Roman"/>
              </a:rPr>
              <a:t>11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классах</a:t>
            </a:r>
            <a:r>
              <a:rPr sz="1600" spc="1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повышение</a:t>
            </a:r>
            <a:r>
              <a:rPr sz="1600" spc="2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качества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знаний</a:t>
            </a:r>
            <a:r>
              <a:rPr sz="1600" spc="20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на</a:t>
            </a:r>
            <a:r>
              <a:rPr sz="1600" spc="2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2%</a:t>
            </a:r>
            <a:r>
              <a:rPr sz="1600" spc="20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и</a:t>
            </a:r>
            <a:r>
              <a:rPr sz="1600" spc="20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составило</a:t>
            </a:r>
            <a:r>
              <a:rPr sz="1600" spc="2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55%.</a:t>
            </a:r>
            <a:r>
              <a:rPr sz="1600" spc="2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Одной</a:t>
            </a:r>
            <a:r>
              <a:rPr sz="1600" spc="20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из</a:t>
            </a:r>
            <a:r>
              <a:rPr sz="1600" spc="20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причин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снижения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К/З </a:t>
            </a:r>
            <a:r>
              <a:rPr sz="1600" dirty="0">
                <a:latin typeface="Times New Roman"/>
                <a:cs typeface="Times New Roman"/>
              </a:rPr>
              <a:t>является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выбытие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отличников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и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хорошистов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в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летний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период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(5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обучающихся)</a:t>
            </a:r>
            <a:endParaRPr sz="1600" dirty="0">
              <a:latin typeface="Times New Roman"/>
              <a:cs typeface="Times New Roman"/>
            </a:endParaRPr>
          </a:p>
          <a:p>
            <a:pPr marL="12700" marR="5080" algn="ctr">
              <a:lnSpc>
                <a:spcPts val="1610"/>
              </a:lnSpc>
              <a:spcBef>
                <a:spcPts val="65"/>
              </a:spcBef>
            </a:pPr>
            <a:r>
              <a:rPr sz="1600" b="1" dirty="0">
                <a:latin typeface="Times New Roman"/>
                <a:cs typeface="Times New Roman"/>
              </a:rPr>
              <a:t>3.</a:t>
            </a:r>
            <a:r>
              <a:rPr sz="1600" b="1" spc="114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Динамика</a:t>
            </a:r>
            <a:r>
              <a:rPr sz="1600" b="1" spc="10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количества</a:t>
            </a:r>
            <a:r>
              <a:rPr sz="1600" b="1" spc="12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хорошистов</a:t>
            </a:r>
            <a:r>
              <a:rPr sz="1600" b="1" spc="114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и</a:t>
            </a:r>
            <a:r>
              <a:rPr sz="1600" b="1" spc="9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отличников</a:t>
            </a:r>
            <a:r>
              <a:rPr sz="1600" b="1" spc="9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за</a:t>
            </a:r>
            <a:r>
              <a:rPr sz="1600" b="1" spc="10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1</a:t>
            </a:r>
            <a:r>
              <a:rPr sz="1600" b="1" spc="10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четверть</a:t>
            </a:r>
            <a:r>
              <a:rPr sz="1600" b="1" spc="8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2023-</a:t>
            </a:r>
            <a:r>
              <a:rPr sz="1600" b="1" dirty="0">
                <a:latin typeface="Times New Roman"/>
                <a:cs typeface="Times New Roman"/>
              </a:rPr>
              <a:t>2024</a:t>
            </a:r>
            <a:r>
              <a:rPr sz="1600" b="1" spc="10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уч.г.</a:t>
            </a:r>
            <a:r>
              <a:rPr sz="1600" b="1" spc="9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в</a:t>
            </a:r>
            <a:r>
              <a:rPr sz="1600" b="1" spc="9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сравнении</a:t>
            </a:r>
            <a:r>
              <a:rPr sz="1600" b="1" spc="9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с</a:t>
            </a:r>
            <a:r>
              <a:rPr sz="1600" b="1" spc="11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итогами</a:t>
            </a:r>
            <a:r>
              <a:rPr sz="1600" b="1" spc="9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2022- </a:t>
            </a:r>
            <a:r>
              <a:rPr sz="1600" b="1" dirty="0">
                <a:latin typeface="Times New Roman"/>
                <a:cs typeface="Times New Roman"/>
              </a:rPr>
              <a:t>2023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уч.г.</a:t>
            </a:r>
            <a:endParaRPr sz="1600" dirty="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197796"/>
              </p:ext>
            </p:extLst>
          </p:nvPr>
        </p:nvGraphicFramePr>
        <p:xfrm>
          <a:off x="2146300" y="2065239"/>
          <a:ext cx="6591931" cy="181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76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3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54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07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00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32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22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56870">
                <a:tc>
                  <a:txBody>
                    <a:bodyPr/>
                    <a:lstStyle/>
                    <a:p>
                      <a:pPr marL="69850" marR="59690">
                        <a:lnSpc>
                          <a:spcPts val="1390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Год\количественные показатели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69850">
                        <a:lnSpc>
                          <a:spcPts val="1370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Кол-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во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отличников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66675">
                        <a:lnSpc>
                          <a:spcPts val="1370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Кол-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во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хорошистов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1-</a:t>
                      </a:r>
                      <a:r>
                        <a:rPr sz="1200" b="1" spc="-60" dirty="0">
                          <a:latin typeface="Times New Roman"/>
                          <a:cs typeface="Times New Roman"/>
                        </a:rPr>
                        <a:t>4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69850">
                        <a:lnSpc>
                          <a:spcPts val="1415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классы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5-</a:t>
                      </a:r>
                      <a:r>
                        <a:rPr sz="1200" b="1" spc="-60" dirty="0">
                          <a:latin typeface="Times New Roman"/>
                          <a:cs typeface="Times New Roman"/>
                        </a:rPr>
                        <a:t>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>
                        <a:lnSpc>
                          <a:spcPts val="1415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классы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10-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11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>
                        <a:lnSpc>
                          <a:spcPts val="1415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классы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64769">
                        <a:lnSpc>
                          <a:spcPts val="1390"/>
                        </a:lnSpc>
                        <a:spcBef>
                          <a:spcPts val="15"/>
                        </a:spcBef>
                      </a:pP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по 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школе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45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1-</a:t>
                      </a:r>
                      <a:r>
                        <a:rPr sz="1200" b="1" spc="-60" dirty="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ts val="1415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классы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5-</a:t>
                      </a:r>
                      <a:r>
                        <a:rPr sz="1200" b="1" spc="-60" dirty="0">
                          <a:latin typeface="Times New Roman"/>
                          <a:cs typeface="Times New Roman"/>
                        </a:rPr>
                        <a:t>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>
                        <a:lnSpc>
                          <a:spcPts val="1415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классы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10-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11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>
                        <a:lnSpc>
                          <a:spcPts val="1415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классы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61594">
                        <a:lnSpc>
                          <a:spcPts val="1390"/>
                        </a:lnSpc>
                        <a:spcBef>
                          <a:spcPts val="15"/>
                        </a:spcBef>
                      </a:pP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по 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школе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230">
                <a:tc>
                  <a:txBody>
                    <a:bodyPr/>
                    <a:lstStyle/>
                    <a:p>
                      <a:pPr marL="69850">
                        <a:lnSpc>
                          <a:spcPts val="1390"/>
                        </a:lnSpc>
                      </a:pP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год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90"/>
                        </a:lnSpc>
                      </a:pP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98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90"/>
                        </a:lnSpc>
                      </a:pP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46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90"/>
                        </a:lnSpc>
                      </a:pPr>
                      <a:r>
                        <a:rPr sz="1200" b="1" spc="-50" dirty="0">
                          <a:latin typeface="Times New Roman"/>
                          <a:cs typeface="Times New Roman"/>
                        </a:rPr>
                        <a:t>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90"/>
                        </a:lnSpc>
                      </a:pP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152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90"/>
                        </a:lnSpc>
                      </a:pP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131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90"/>
                        </a:lnSpc>
                      </a:pP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120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90"/>
                        </a:lnSpc>
                      </a:pP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24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90"/>
                        </a:lnSpc>
                      </a:pP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275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885"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четверть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70"/>
                        </a:lnSpc>
                      </a:pP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86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70"/>
                        </a:lnSpc>
                      </a:pP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51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70"/>
                        </a:lnSpc>
                      </a:pPr>
                      <a:r>
                        <a:rPr sz="1200" b="1" spc="-50" dirty="0">
                          <a:latin typeface="Times New Roman"/>
                          <a:cs typeface="Times New Roman"/>
                        </a:rPr>
                        <a:t>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70"/>
                        </a:lnSpc>
                      </a:pP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146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70"/>
                        </a:lnSpc>
                      </a:pP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137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70"/>
                        </a:lnSpc>
                      </a:pP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137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70"/>
                        </a:lnSpc>
                      </a:pP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22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70"/>
                        </a:lnSpc>
                      </a:pP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296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410"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Динамика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0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581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1480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+5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581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0845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+1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581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6715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200" b="1" spc="-50" dirty="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581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8305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+6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581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5280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+17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581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200" b="1" spc="-50" dirty="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581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6860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+21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581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003300" y="4086225"/>
            <a:ext cx="9103360" cy="1911934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 marR="5080" indent="447675" algn="just">
              <a:lnSpc>
                <a:spcPct val="95700"/>
              </a:lnSpc>
              <a:spcBef>
                <a:spcPts val="165"/>
              </a:spcBef>
            </a:pPr>
            <a:r>
              <a:rPr sz="1600" dirty="0">
                <a:latin typeface="Times New Roman"/>
                <a:cs typeface="Times New Roman"/>
              </a:rPr>
              <a:t>На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начальном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уровне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обучения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в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сравнении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с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итогами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года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произошло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снижение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отличников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на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12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человек.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В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5- </a:t>
            </a:r>
            <a:r>
              <a:rPr sz="1600" dirty="0">
                <a:latin typeface="Times New Roman"/>
                <a:cs typeface="Times New Roman"/>
              </a:rPr>
              <a:t>9</a:t>
            </a:r>
            <a:r>
              <a:rPr sz="1600" spc="2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классах</a:t>
            </a:r>
            <a:r>
              <a:rPr sz="1600" spc="2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увеличилось</a:t>
            </a:r>
            <a:r>
              <a:rPr sz="1600" spc="2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количество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отличников</a:t>
            </a:r>
            <a:r>
              <a:rPr sz="1600" spc="2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на</a:t>
            </a:r>
            <a:r>
              <a:rPr sz="1600" spc="2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5</a:t>
            </a:r>
            <a:r>
              <a:rPr sz="1600" spc="229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человек,</a:t>
            </a:r>
            <a:r>
              <a:rPr sz="1600" spc="2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в</a:t>
            </a:r>
            <a:r>
              <a:rPr sz="1600" spc="2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10-</a:t>
            </a:r>
            <a:r>
              <a:rPr sz="1600" dirty="0">
                <a:latin typeface="Times New Roman"/>
                <a:cs typeface="Times New Roman"/>
              </a:rPr>
              <a:t>11</a:t>
            </a:r>
            <a:r>
              <a:rPr sz="1600" spc="229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–</a:t>
            </a:r>
            <a:r>
              <a:rPr sz="1600" spc="229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увеличение</a:t>
            </a:r>
            <a:r>
              <a:rPr sz="1600" spc="2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на</a:t>
            </a:r>
            <a:r>
              <a:rPr sz="1600" spc="2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</a:t>
            </a:r>
            <a:r>
              <a:rPr sz="1600" spc="229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человека.</a:t>
            </a:r>
            <a:r>
              <a:rPr sz="1600" spc="2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Положительная </a:t>
            </a:r>
            <a:r>
              <a:rPr sz="1600" dirty="0">
                <a:latin typeface="Times New Roman"/>
                <a:cs typeface="Times New Roman"/>
              </a:rPr>
              <a:t>динамика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наблюдается</a:t>
            </a:r>
            <a:r>
              <a:rPr sz="1600" spc="1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в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1-4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классах</a:t>
            </a:r>
            <a:r>
              <a:rPr sz="1600" spc="1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среди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хорошистов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+6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человек.</a:t>
            </a:r>
            <a:r>
              <a:rPr sz="1600" spc="1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Хорошистов</a:t>
            </a:r>
            <a:r>
              <a:rPr sz="1600" spc="175" dirty="0">
                <a:latin typeface="Times New Roman"/>
                <a:cs typeface="Times New Roman"/>
              </a:rPr>
              <a:t>  </a:t>
            </a:r>
            <a:r>
              <a:rPr sz="1600" dirty="0">
                <a:latin typeface="Times New Roman"/>
                <a:cs typeface="Times New Roman"/>
              </a:rPr>
              <a:t>в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5-</a:t>
            </a:r>
            <a:r>
              <a:rPr sz="1600" dirty="0">
                <a:latin typeface="Times New Roman"/>
                <a:cs typeface="Times New Roman"/>
              </a:rPr>
              <a:t>9</a:t>
            </a:r>
            <a:r>
              <a:rPr sz="1600" spc="1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классах</a:t>
            </a:r>
            <a:r>
              <a:rPr sz="1600" spc="1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увеличилось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на</a:t>
            </a:r>
            <a:r>
              <a:rPr sz="1600" spc="17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17 </a:t>
            </a:r>
            <a:r>
              <a:rPr sz="1600" dirty="0">
                <a:latin typeface="Times New Roman"/>
                <a:cs typeface="Times New Roman"/>
              </a:rPr>
              <a:t>учащихся,</a:t>
            </a:r>
            <a:r>
              <a:rPr sz="1600" spc="3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в</a:t>
            </a:r>
            <a:r>
              <a:rPr sz="1600" spc="3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10-</a:t>
            </a:r>
            <a:r>
              <a:rPr sz="1600" dirty="0">
                <a:latin typeface="Times New Roman"/>
                <a:cs typeface="Times New Roman"/>
              </a:rPr>
              <a:t>11</a:t>
            </a:r>
            <a:r>
              <a:rPr sz="1600" spc="3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классах</a:t>
            </a:r>
            <a:r>
              <a:rPr sz="1600" spc="3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уменьшение</a:t>
            </a:r>
            <a:r>
              <a:rPr sz="1600" spc="3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на</a:t>
            </a:r>
            <a:r>
              <a:rPr sz="1600" spc="3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2</a:t>
            </a:r>
            <a:r>
              <a:rPr sz="1600" spc="3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обучающихся.</a:t>
            </a:r>
            <a:r>
              <a:rPr sz="1600" spc="3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Таким</a:t>
            </a:r>
            <a:r>
              <a:rPr sz="1600" spc="3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образом,</a:t>
            </a:r>
            <a:r>
              <a:rPr sz="1600" spc="3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снижение</a:t>
            </a:r>
            <a:r>
              <a:rPr sz="1600" spc="3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качественного</a:t>
            </a:r>
            <a:r>
              <a:rPr sz="1600" spc="3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показателя </a:t>
            </a:r>
            <a:r>
              <a:rPr sz="1600" dirty="0">
                <a:latin typeface="Times New Roman"/>
                <a:cs typeface="Times New Roman"/>
              </a:rPr>
              <a:t>результативности</a:t>
            </a:r>
            <a:r>
              <a:rPr sz="1600" spc="1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обучения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на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15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человек.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Снижение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обусловлено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завершением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общего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среднего</a:t>
            </a:r>
            <a:r>
              <a:rPr sz="1600" spc="1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образования</a:t>
            </a:r>
            <a:r>
              <a:rPr sz="1600" spc="19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4-</a:t>
            </a:r>
            <a:r>
              <a:rPr sz="1600" spc="-25" dirty="0">
                <a:latin typeface="Times New Roman"/>
                <a:cs typeface="Times New Roman"/>
              </a:rPr>
              <a:t>мя </a:t>
            </a:r>
            <a:r>
              <a:rPr sz="1600" dirty="0">
                <a:latin typeface="Times New Roman"/>
                <a:cs typeface="Times New Roman"/>
              </a:rPr>
              <a:t>отличниками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и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основного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среднего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образования</a:t>
            </a:r>
            <a:r>
              <a:rPr sz="1600" spc="7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9-</a:t>
            </a:r>
            <a:r>
              <a:rPr sz="1600" dirty="0">
                <a:latin typeface="Times New Roman"/>
                <a:cs typeface="Times New Roman"/>
              </a:rPr>
              <a:t>ю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отличниками,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а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также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выбытием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за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пределы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города,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республики </a:t>
            </a:r>
            <a:r>
              <a:rPr sz="1600" dirty="0">
                <a:latin typeface="Times New Roman"/>
                <a:cs typeface="Times New Roman"/>
              </a:rPr>
              <a:t>хорошистов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и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отличников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в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летний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период,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прибытие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троечников.</a:t>
            </a:r>
            <a:endParaRPr sz="1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204338" y="539750"/>
          <a:ext cx="6193155" cy="1778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0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6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6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Иностранный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46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Объезчик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М.В.\Жубатова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А.Ф.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История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Казахстана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46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Касымов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О.Т.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Информатика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Мантуленко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Казахский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язык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литература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Темирбаева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З.Т.\Ерменова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М.Т.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Русская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литература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Баранникова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И.Н.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Русский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33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Баранникова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И.Н.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Физик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29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Жалгасова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С.Е.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Химия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33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Матвеева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438404" y="2298573"/>
            <a:ext cx="9732010" cy="1057910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5080" algn="just">
              <a:lnSpc>
                <a:spcPct val="95800"/>
              </a:lnSpc>
              <a:spcBef>
                <a:spcPts val="160"/>
              </a:spcBef>
            </a:pPr>
            <a:r>
              <a:rPr sz="1400" dirty="0">
                <a:latin typeface="Times New Roman"/>
                <a:cs typeface="Times New Roman"/>
              </a:rPr>
              <a:t>В 8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«Б» классе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за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четверть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составило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25%,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что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ниже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итогов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года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15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%: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отличников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3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обучающихся,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хорошистов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4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человек.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высокое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4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казахскому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языку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литературе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русской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литературе-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62%.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низкое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по </a:t>
            </a:r>
            <a:r>
              <a:rPr sz="1400" dirty="0">
                <a:latin typeface="Times New Roman"/>
                <a:cs typeface="Times New Roman"/>
              </a:rPr>
              <a:t>физике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29%.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560"/>
              </a:spcBef>
              <a:tabLst>
                <a:tab pos="1026794" algn="l"/>
                <a:tab pos="6185535" algn="l"/>
              </a:tabLst>
            </a:pPr>
            <a:r>
              <a:rPr sz="14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9</a:t>
            </a:r>
            <a:r>
              <a:rPr sz="1400" b="1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В</a:t>
            </a:r>
            <a:r>
              <a:rPr sz="1400" b="1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класс.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Классный</a:t>
            </a:r>
            <a:r>
              <a:rPr sz="14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руководитель:</a:t>
            </a:r>
            <a:r>
              <a:rPr sz="1400" b="1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Ерменова</a:t>
            </a:r>
            <a:r>
              <a:rPr sz="1400" b="1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М.Т.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204338" y="3347973"/>
          <a:ext cx="6193155" cy="31883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0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6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6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предмет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1четверть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учитель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Алгебра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32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Гринкевич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О.С.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Биология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40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Морковник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Всемирная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история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82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Касымов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О.Т.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82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География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40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Фазылжанов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Геометрия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28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Гринкевич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О.С.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Иностранный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36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Объезчик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М.В.\Жубатова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А.Ф.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История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Казахстана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28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Касымов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О.Т.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Информатика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Мантуленко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Казахский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язык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литература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48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Темирбаева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З.Т.\Ерменова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М.Т.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Русская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литература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Торопчина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Л.В.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Русский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Торопчина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Л.В.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Физик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32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Жалгасова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С.Е.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Химия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24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Матвеева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38404" y="6518554"/>
            <a:ext cx="9726930" cy="442595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>
              <a:lnSpc>
                <a:spcPts val="1610"/>
              </a:lnSpc>
              <a:spcBef>
                <a:spcPts val="204"/>
              </a:spcBef>
            </a:pPr>
            <a:r>
              <a:rPr sz="1400" dirty="0">
                <a:latin typeface="Times New Roman"/>
                <a:cs typeface="Times New Roman"/>
              </a:rPr>
              <a:t>В 9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«В»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за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четверть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составило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24%,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что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ниже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итогов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года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1%: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отличников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0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обучающихся,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хорошистов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50" dirty="0">
                <a:latin typeface="Times New Roman"/>
                <a:cs typeface="Times New Roman"/>
              </a:rPr>
              <a:t>– </a:t>
            </a:r>
            <a:r>
              <a:rPr sz="1400" dirty="0">
                <a:latin typeface="Times New Roman"/>
                <a:cs typeface="Times New Roman"/>
              </a:rPr>
              <a:t>6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человек.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высокое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2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русской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литературе-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64%.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низкое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химии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24%.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8404" y="511810"/>
            <a:ext cx="9729470" cy="1660968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7620" algn="just">
              <a:lnSpc>
                <a:spcPts val="1610"/>
              </a:lnSpc>
              <a:spcBef>
                <a:spcPts val="200"/>
              </a:spcBef>
            </a:pP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Выводы:</a:t>
            </a:r>
            <a:r>
              <a:rPr sz="1400" b="1" u="sng" spc="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параллели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9-</a:t>
            </a:r>
            <a:r>
              <a:rPr sz="1400" dirty="0">
                <a:latin typeface="Times New Roman"/>
                <a:cs typeface="Times New Roman"/>
              </a:rPr>
              <a:t>х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классов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низкое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9В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24%,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высокое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9А–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44%.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разрезе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предметов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низкое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химии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9В –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24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%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(Матвеева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С.А.),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а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высокое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биологии,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географии,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казахскому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языку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литературе </a:t>
            </a:r>
            <a:r>
              <a:rPr sz="1400" dirty="0">
                <a:latin typeface="Times New Roman"/>
                <a:cs typeface="Times New Roman"/>
              </a:rPr>
              <a:t>– 72%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9А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классе.</a:t>
            </a:r>
            <a:endParaRPr sz="1400" dirty="0">
              <a:latin typeface="Times New Roman"/>
              <a:cs typeface="Times New Roman"/>
            </a:endParaRPr>
          </a:p>
          <a:p>
            <a:pPr marL="461009">
              <a:lnSpc>
                <a:spcPts val="1540"/>
              </a:lnSpc>
            </a:pPr>
            <a:r>
              <a:rPr sz="1400" b="1" spc="-10" dirty="0">
                <a:latin typeface="Times New Roman"/>
                <a:cs typeface="Times New Roman"/>
              </a:rPr>
              <a:t>Выводы:</a:t>
            </a:r>
            <a:endParaRPr sz="1400" dirty="0">
              <a:latin typeface="Times New Roman"/>
              <a:cs typeface="Times New Roman"/>
            </a:endParaRPr>
          </a:p>
          <a:p>
            <a:pPr marL="12700" marR="5080" indent="448309" algn="just">
              <a:lnSpc>
                <a:spcPct val="96200"/>
              </a:lnSpc>
              <a:spcBef>
                <a:spcPts val="20"/>
              </a:spcBef>
            </a:pPr>
            <a:r>
              <a:rPr sz="1400" dirty="0">
                <a:latin typeface="Times New Roman"/>
                <a:cs typeface="Times New Roman"/>
              </a:rPr>
              <a:t>Статистические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данные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свидетельствуют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снижении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качественных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показателей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5-9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классах,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кроме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6Б,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8Б,8В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классах. </a:t>
            </a:r>
            <a:r>
              <a:rPr sz="1400" dirty="0">
                <a:latin typeface="Times New Roman"/>
                <a:cs typeface="Times New Roman"/>
              </a:rPr>
              <a:t>Значительное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снижение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более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20%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прослеживается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следующих классах: 5Д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К/З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32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(динамика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-</a:t>
            </a:r>
            <a:r>
              <a:rPr sz="1400" dirty="0">
                <a:latin typeface="Times New Roman"/>
                <a:cs typeface="Times New Roman"/>
              </a:rPr>
              <a:t>29%),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7Б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 К/З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24% </a:t>
            </a:r>
            <a:r>
              <a:rPr sz="1400" dirty="0">
                <a:latin typeface="Times New Roman"/>
                <a:cs typeface="Times New Roman"/>
              </a:rPr>
              <a:t>(динамика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24%,</a:t>
            </a:r>
            <a:r>
              <a:rPr sz="1400" spc="4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).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Снижение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качества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некоторых</a:t>
            </a:r>
            <a:r>
              <a:rPr sz="1400" spc="3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классах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связано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наличием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обучающихся,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имеющими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одну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«3»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следующим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предметам,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а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также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движение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учащихся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внутри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параллелей</a:t>
            </a:r>
            <a:r>
              <a:rPr sz="1400" b="1" dirty="0">
                <a:latin typeface="Times New Roman"/>
                <a:cs typeface="Times New Roman"/>
              </a:rPr>
              <a:t>.</a:t>
            </a:r>
            <a:r>
              <a:rPr sz="1400" b="1" spc="80" dirty="0">
                <a:latin typeface="Times New Roman"/>
                <a:cs typeface="Times New Roman"/>
              </a:rPr>
              <a:t> 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6963" y="3316985"/>
            <a:ext cx="9808210" cy="169405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52450">
              <a:lnSpc>
                <a:spcPct val="100000"/>
              </a:lnSpc>
              <a:spcBef>
                <a:spcPts val="90"/>
              </a:spcBef>
            </a:pPr>
            <a:r>
              <a:rPr sz="1400" b="1" spc="-10" dirty="0">
                <a:latin typeface="Times New Roman"/>
                <a:cs typeface="Times New Roman"/>
              </a:rPr>
              <a:t>Причины:</a:t>
            </a:r>
            <a:endParaRPr sz="1400" dirty="0">
              <a:latin typeface="Times New Roman"/>
              <a:cs typeface="Times New Roman"/>
            </a:endParaRPr>
          </a:p>
          <a:p>
            <a:pPr marL="195580" indent="-91440">
              <a:lnSpc>
                <a:spcPct val="100000"/>
              </a:lnSpc>
              <a:spcBef>
                <a:spcPts val="5"/>
              </a:spcBef>
              <a:buSzPct val="92857"/>
              <a:buFont typeface="Symbol"/>
              <a:buChar char=""/>
              <a:tabLst>
                <a:tab pos="195580" algn="l"/>
              </a:tabLst>
            </a:pPr>
            <a:r>
              <a:rPr sz="1400" dirty="0">
                <a:latin typeface="Times New Roman"/>
                <a:cs typeface="Times New Roman"/>
              </a:rPr>
              <a:t>Низкая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мотивация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учебе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некоторых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обучающихся</a:t>
            </a:r>
            <a:endParaRPr sz="1400" dirty="0">
              <a:latin typeface="Times New Roman"/>
              <a:cs typeface="Times New Roman"/>
            </a:endParaRPr>
          </a:p>
          <a:p>
            <a:pPr marL="195580" indent="-91440">
              <a:lnSpc>
                <a:spcPct val="100000"/>
              </a:lnSpc>
              <a:spcBef>
                <a:spcPts val="20"/>
              </a:spcBef>
              <a:buSzPct val="92857"/>
              <a:buFont typeface="Symbol"/>
              <a:buChar char=""/>
              <a:tabLst>
                <a:tab pos="195580" algn="l"/>
              </a:tabLst>
            </a:pPr>
            <a:r>
              <a:rPr sz="1400" spc="-10" dirty="0">
                <a:latin typeface="Times New Roman"/>
                <a:cs typeface="Times New Roman"/>
              </a:rPr>
              <a:t>Несистематический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контроль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стороны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родителей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за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выполнением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домашних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заданий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успеваемостью;</a:t>
            </a:r>
            <a:endParaRPr sz="1400" dirty="0">
              <a:latin typeface="Times New Roman"/>
              <a:cs typeface="Times New Roman"/>
            </a:endParaRPr>
          </a:p>
          <a:p>
            <a:pPr marL="195580" indent="-91440">
              <a:lnSpc>
                <a:spcPts val="1655"/>
              </a:lnSpc>
              <a:spcBef>
                <a:spcPts val="25"/>
              </a:spcBef>
              <a:buSzPct val="92857"/>
              <a:buFont typeface="Symbol"/>
              <a:buChar char=""/>
              <a:tabLst>
                <a:tab pos="195580" algn="l"/>
              </a:tabLst>
            </a:pPr>
            <a:r>
              <a:rPr sz="1400" spc="-10" dirty="0">
                <a:latin typeface="Times New Roman"/>
                <a:cs typeface="Times New Roman"/>
              </a:rPr>
              <a:t>Недостаточная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индивидуальная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работа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учителя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восполнению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пробелов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знаниях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учащихся.</a:t>
            </a:r>
            <a:endParaRPr sz="1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15"/>
              </a:spcBef>
            </a:pPr>
            <a:endParaRPr sz="1400" dirty="0">
              <a:latin typeface="Times New Roman"/>
              <a:cs typeface="Times New Roman"/>
            </a:endParaRPr>
          </a:p>
          <a:p>
            <a:pPr marL="102235" algn="ctr">
              <a:lnSpc>
                <a:spcPts val="1645"/>
              </a:lnSpc>
              <a:spcBef>
                <a:spcPts val="5"/>
              </a:spcBef>
            </a:pP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10-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11 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классы</a:t>
            </a:r>
            <a:endParaRPr sz="1400" dirty="0">
              <a:latin typeface="Times New Roman"/>
              <a:cs typeface="Times New Roman"/>
            </a:endParaRPr>
          </a:p>
          <a:p>
            <a:pPr marL="97790" algn="ctr">
              <a:lnSpc>
                <a:spcPts val="1645"/>
              </a:lnSpc>
            </a:pP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Качество</a:t>
            </a:r>
            <a:r>
              <a:rPr sz="1400" b="1" u="sng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знаний</a:t>
            </a:r>
            <a:r>
              <a:rPr sz="1400" b="1" u="sng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по</a:t>
            </a:r>
            <a:r>
              <a:rPr sz="1400" b="1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итогам</a:t>
            </a:r>
            <a:r>
              <a:rPr sz="1400" b="1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r>
              <a:rPr sz="14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четверти</a:t>
            </a:r>
            <a:r>
              <a:rPr sz="1400" b="1" u="sng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2023-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2024</a:t>
            </a:r>
            <a:r>
              <a:rPr sz="1400" b="1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учебного</a:t>
            </a:r>
            <a:r>
              <a:rPr sz="1400" b="1" u="sng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года</a:t>
            </a:r>
            <a:endParaRPr sz="1400" dirty="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237864" y="5561711"/>
          <a:ext cx="4125594" cy="7219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9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6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81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6235">
                <a:tc>
                  <a:txBody>
                    <a:bodyPr/>
                    <a:lstStyle/>
                    <a:p>
                      <a:pPr marR="6985" algn="ctr">
                        <a:lnSpc>
                          <a:spcPts val="1370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класс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7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К/З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0" dirty="0">
                          <a:latin typeface="Times New Roman"/>
                          <a:cs typeface="Times New Roman"/>
                        </a:rPr>
                        <a:t>Г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70"/>
                        </a:lnSpc>
                      </a:pP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К/З1ч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ts val="1370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динамика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635000">
                        <a:lnSpc>
                          <a:spcPts val="1390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Классный руководитель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R="89535" algn="ctr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Жуматова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Ж.З.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R="129539" algn="ctr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11А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+5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Лозовская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Л.П.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23286" y="514858"/>
            <a:ext cx="576072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795655" algn="l"/>
                <a:tab pos="5747385" algn="l"/>
              </a:tabLst>
            </a:pPr>
            <a:r>
              <a:rPr sz="14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10</a:t>
            </a:r>
            <a:r>
              <a:rPr sz="1400" b="1" u="sng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А</a:t>
            </a:r>
            <a:r>
              <a:rPr sz="1400" b="1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класс.</a:t>
            </a:r>
            <a:r>
              <a:rPr sz="14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Классный</a:t>
            </a:r>
            <a:r>
              <a:rPr sz="1400" b="1" u="sng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руководитель:</a:t>
            </a:r>
            <a:r>
              <a:rPr sz="1400" b="1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Жуматова</a:t>
            </a:r>
            <a:r>
              <a:rPr sz="1400" b="1" u="sng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Ж.З.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429891" y="743966"/>
          <a:ext cx="5741669" cy="33312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405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92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18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предмет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1четверть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учитель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885"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Алгебра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Хайрат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Г.Б.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Биология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Морковник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Всемирная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история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Жуматова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Ж.З.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География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Касымов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О.Т.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Геометрия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Хайрат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Г.Б.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Иностранный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Объезчик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М.В./Жубатова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А.Ф.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Информатика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Мантуленко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История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Казахстана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Жуматова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Ж.З.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R="2540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Казахский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язык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литература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Ерменова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М.Т./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Каррамова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Л.К.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Основы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права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Гайт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Русская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литература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Баранникова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И.Н.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Русский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Баранникова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И.Н.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Физик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Ержанова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Ж.Ж.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Химия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Матвеева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438404" y="4057903"/>
            <a:ext cx="9727565" cy="649605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 indent="271145">
              <a:lnSpc>
                <a:spcPts val="1610"/>
              </a:lnSpc>
              <a:spcBef>
                <a:spcPts val="204"/>
              </a:spcBef>
            </a:pP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1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10</a:t>
            </a:r>
            <a:r>
              <a:rPr sz="1400" spc="229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«А»</a:t>
            </a:r>
            <a:r>
              <a:rPr sz="1400" spc="1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за</a:t>
            </a:r>
            <a:r>
              <a:rPr sz="1400" spc="2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четверть</a:t>
            </a:r>
            <a:r>
              <a:rPr sz="1400" spc="2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составило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44%,</a:t>
            </a:r>
            <a:r>
              <a:rPr sz="1400" spc="2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отличников</a:t>
            </a:r>
            <a:r>
              <a:rPr sz="1400" spc="2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5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обучающихся,</a:t>
            </a:r>
            <a:r>
              <a:rPr sz="1400" spc="2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хорошистов</a:t>
            </a:r>
            <a:r>
              <a:rPr sz="1400" spc="2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2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10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человек.</a:t>
            </a:r>
            <a:r>
              <a:rPr sz="1400" spc="21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Самое </a:t>
            </a:r>
            <a:r>
              <a:rPr sz="1400" dirty="0">
                <a:latin typeface="Times New Roman"/>
                <a:cs typeface="Times New Roman"/>
              </a:rPr>
              <a:t>высокое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информатике-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80%.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низкое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алгебре,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иностранному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языку,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химии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50%.</a:t>
            </a:r>
            <a:endParaRPr sz="1400">
              <a:latin typeface="Times New Roman"/>
              <a:cs typeface="Times New Roman"/>
            </a:endParaRPr>
          </a:p>
          <a:p>
            <a:pPr marL="1997075">
              <a:lnSpc>
                <a:spcPts val="1590"/>
              </a:lnSpc>
              <a:tabLst>
                <a:tab pos="2777490" algn="l"/>
                <a:tab pos="7732395" algn="l"/>
              </a:tabLst>
            </a:pPr>
            <a:r>
              <a:rPr sz="14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11</a:t>
            </a:r>
            <a:r>
              <a:rPr sz="14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А</a:t>
            </a:r>
            <a:r>
              <a:rPr sz="1400" b="1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класс.</a:t>
            </a:r>
            <a:r>
              <a:rPr sz="1400" b="1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Классный</a:t>
            </a:r>
            <a:r>
              <a:rPr sz="1400" b="1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руководитель: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Лозовская</a:t>
            </a:r>
            <a:r>
              <a:rPr sz="1400" b="1" u="sng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Л.П.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429891" y="4698746"/>
          <a:ext cx="5741669" cy="2219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405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92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18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предмет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1четверть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учитель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Алгебра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Лозовская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Л.П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Биология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Морковник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Всемирная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история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Жуматова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Ж.З.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География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Касымов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О.Т.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Геометрия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Лозовская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Л.П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Иностранный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92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Объезчик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М.В./Иманбаева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А.К.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Информатика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96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Мантуленко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История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Казахстана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Жуматова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Ж.З.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R="190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Казахский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язык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литература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92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Ерменова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М.Т./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Темирбаева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З.Т.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429891" y="539750"/>
          <a:ext cx="5741669" cy="1111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405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92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18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Основы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права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Гайт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Русская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литература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92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Баранникова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И.Н.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Русский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Баранникова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И.Н.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Физик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Ержанова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Ж.Ж.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Химия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Матвеева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438404" y="1630807"/>
            <a:ext cx="9728200" cy="4542013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5080" indent="271145" algn="just">
              <a:lnSpc>
                <a:spcPct val="95800"/>
              </a:lnSpc>
              <a:spcBef>
                <a:spcPts val="160"/>
              </a:spcBef>
            </a:pP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1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11</a:t>
            </a:r>
            <a:r>
              <a:rPr sz="1400" spc="229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«А»</a:t>
            </a:r>
            <a:r>
              <a:rPr sz="1400" spc="1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2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за</a:t>
            </a:r>
            <a:r>
              <a:rPr sz="1400" spc="2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четверть</a:t>
            </a:r>
            <a:r>
              <a:rPr sz="1400" spc="2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составило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61%,</a:t>
            </a:r>
            <a:r>
              <a:rPr sz="1400" spc="2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отличников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2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4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обучающихся,</a:t>
            </a:r>
            <a:r>
              <a:rPr sz="1400" spc="2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хорошистов</a:t>
            </a:r>
            <a:r>
              <a:rPr sz="1400" spc="2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12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человек.</a:t>
            </a:r>
            <a:r>
              <a:rPr sz="1400" spc="21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Самое </a:t>
            </a:r>
            <a:r>
              <a:rPr sz="1400" dirty="0">
                <a:latin typeface="Times New Roman"/>
                <a:cs typeface="Times New Roman"/>
              </a:rPr>
              <a:t>высокое</a:t>
            </a:r>
            <a:r>
              <a:rPr sz="1400" spc="2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229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2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229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информатике-</a:t>
            </a:r>
            <a:r>
              <a:rPr sz="1400" spc="229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96%.</a:t>
            </a:r>
            <a:r>
              <a:rPr sz="1400" spc="2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2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низкое</a:t>
            </a:r>
            <a:r>
              <a:rPr sz="1400" spc="2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25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химии</a:t>
            </a:r>
            <a:r>
              <a:rPr sz="1400" spc="2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229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61%.</a:t>
            </a:r>
            <a:r>
              <a:rPr sz="1400" spc="2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Успеваемость</a:t>
            </a:r>
            <a:r>
              <a:rPr sz="1400" spc="2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составила</a:t>
            </a:r>
            <a:r>
              <a:rPr sz="1400" spc="2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96%.</a:t>
            </a:r>
            <a:r>
              <a:rPr sz="1400" spc="2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Малий</a:t>
            </a:r>
            <a:r>
              <a:rPr sz="1400" spc="229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И. </a:t>
            </a:r>
            <a:r>
              <a:rPr sz="1400" dirty="0">
                <a:latin typeface="Times New Roman"/>
                <a:cs typeface="Times New Roman"/>
              </a:rPr>
              <a:t>является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неаттестованым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всем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предметам</a:t>
            </a:r>
            <a:endParaRPr sz="1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00" dirty="0">
              <a:latin typeface="Times New Roman"/>
              <a:cs typeface="Times New Roman"/>
            </a:endParaRPr>
          </a:p>
          <a:p>
            <a:pPr marL="42545" marR="14604" algn="just">
              <a:lnSpc>
                <a:spcPts val="1610"/>
              </a:lnSpc>
            </a:pPr>
            <a:r>
              <a:rPr sz="1400" b="1" dirty="0">
                <a:latin typeface="Times New Roman"/>
                <a:cs typeface="Times New Roman"/>
              </a:rPr>
              <a:t>Выводы:</a:t>
            </a:r>
            <a:r>
              <a:rPr sz="1400" b="1" spc="2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Анализируя</a:t>
            </a:r>
            <a:r>
              <a:rPr sz="1400" spc="2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полученные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средние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показатели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качества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2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успеваемости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за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четверть,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можно</a:t>
            </a:r>
            <a:r>
              <a:rPr sz="1400" spc="1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сделать</a:t>
            </a:r>
            <a:r>
              <a:rPr sz="1400" spc="19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следующие выводы.</a:t>
            </a:r>
            <a:endParaRPr sz="1400" dirty="0">
              <a:latin typeface="Times New Roman"/>
              <a:cs typeface="Times New Roman"/>
            </a:endParaRPr>
          </a:p>
          <a:p>
            <a:pPr marL="42545" marR="10160" algn="just">
              <a:lnSpc>
                <a:spcPts val="1610"/>
              </a:lnSpc>
            </a:pPr>
            <a:r>
              <a:rPr sz="1400" dirty="0" err="1" smtClean="0">
                <a:latin typeface="Times New Roman"/>
                <a:cs typeface="Times New Roman"/>
              </a:rPr>
              <a:t>Качество</a:t>
            </a:r>
            <a:r>
              <a:rPr sz="1400" spc="495" dirty="0" smtClean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4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находится</a:t>
            </a:r>
            <a:r>
              <a:rPr sz="1400" spc="8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4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пределах</a:t>
            </a:r>
            <a:r>
              <a:rPr sz="1400" spc="4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допустимого</a:t>
            </a:r>
            <a:r>
              <a:rPr sz="1400" spc="75" dirty="0">
                <a:latin typeface="Times New Roman"/>
                <a:cs typeface="Times New Roman"/>
              </a:rPr>
              <a:t>  </a:t>
            </a:r>
            <a:r>
              <a:rPr sz="1400" spc="-50" dirty="0">
                <a:latin typeface="Times New Roman"/>
                <a:cs typeface="Times New Roman"/>
              </a:rPr>
              <a:t>и </a:t>
            </a:r>
            <a:r>
              <a:rPr sz="1400" dirty="0">
                <a:latin typeface="Times New Roman"/>
                <a:cs typeface="Times New Roman"/>
              </a:rPr>
              <a:t>оптимального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уровней.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Но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прослеживается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низкое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предметам.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Особо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выражено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низкое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484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знаний</a:t>
            </a:r>
            <a:endParaRPr sz="1400" dirty="0">
              <a:latin typeface="Times New Roman"/>
              <a:cs typeface="Times New Roman"/>
            </a:endParaRPr>
          </a:p>
          <a:p>
            <a:pPr marL="42545" algn="just">
              <a:lnSpc>
                <a:spcPts val="1550"/>
              </a:lnSpc>
            </a:pP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1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физике,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химии,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математике,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алгебре,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геометрии,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русскому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языку.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В</a:t>
            </a:r>
            <a:r>
              <a:rPr sz="1400" b="1" spc="19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случае</a:t>
            </a:r>
            <a:r>
              <a:rPr sz="1400" b="1" spc="20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отсутствия</a:t>
            </a:r>
            <a:r>
              <a:rPr sz="1400" b="1" spc="18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учащихся,</a:t>
            </a:r>
            <a:r>
              <a:rPr sz="1400" b="1" spc="20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имеющих</a:t>
            </a:r>
            <a:r>
              <a:rPr sz="1400" b="1" spc="19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одну</a:t>
            </a:r>
            <a:r>
              <a:rPr sz="1400" b="1" spc="190" dirty="0">
                <a:latin typeface="Times New Roman"/>
                <a:cs typeface="Times New Roman"/>
              </a:rPr>
              <a:t> </a:t>
            </a:r>
            <a:r>
              <a:rPr sz="1400" b="1" spc="-25" dirty="0">
                <a:latin typeface="Times New Roman"/>
                <a:cs typeface="Times New Roman"/>
              </a:rPr>
              <a:t>по</a:t>
            </a:r>
            <a:endParaRPr sz="1400" dirty="0">
              <a:latin typeface="Times New Roman"/>
              <a:cs typeface="Times New Roman"/>
            </a:endParaRPr>
          </a:p>
          <a:p>
            <a:pPr marL="42545" algn="just">
              <a:lnSpc>
                <a:spcPts val="1620"/>
              </a:lnSpc>
            </a:pPr>
            <a:r>
              <a:rPr sz="1400" b="1" spc="-10" dirty="0">
                <a:latin typeface="Times New Roman"/>
                <a:cs typeface="Times New Roman"/>
              </a:rPr>
              <a:t>некоторым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предметам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качество</a:t>
            </a:r>
            <a:r>
              <a:rPr sz="1400" b="1" spc="-4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знаний</a:t>
            </a:r>
            <a:r>
              <a:rPr sz="1400" b="1" spc="-4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возросло</a:t>
            </a:r>
            <a:r>
              <a:rPr sz="1400" b="1" spc="-4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бы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на</a:t>
            </a:r>
            <a:r>
              <a:rPr sz="1400" b="1" spc="1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1%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и</a:t>
            </a:r>
            <a:r>
              <a:rPr sz="1400" b="1" spc="-3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составило</a:t>
            </a:r>
            <a:r>
              <a:rPr sz="1400" b="1" spc="-4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бы</a:t>
            </a:r>
            <a:r>
              <a:rPr sz="1400" b="1" spc="-3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59%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(сейчас</a:t>
            </a:r>
            <a:r>
              <a:rPr sz="1400" b="1" spc="-20" dirty="0">
                <a:latin typeface="Times New Roman"/>
                <a:cs typeface="Times New Roman"/>
              </a:rPr>
              <a:t> 58%)</a:t>
            </a:r>
            <a:endParaRPr sz="1400" dirty="0">
              <a:latin typeface="Times New Roman"/>
              <a:cs typeface="Times New Roman"/>
            </a:endParaRPr>
          </a:p>
          <a:p>
            <a:pPr marL="12700">
              <a:lnSpc>
                <a:spcPts val="1540"/>
              </a:lnSpc>
            </a:pPr>
            <a:r>
              <a:rPr sz="1400" b="1" spc="-10" dirty="0" err="1" smtClean="0">
                <a:latin typeface="Times New Roman"/>
                <a:cs typeface="Times New Roman"/>
              </a:rPr>
              <a:t>Решение</a:t>
            </a:r>
            <a:r>
              <a:rPr sz="1400" b="1" spc="-10" dirty="0">
                <a:latin typeface="Times New Roman"/>
                <a:cs typeface="Times New Roman"/>
              </a:rPr>
              <a:t>:</a:t>
            </a:r>
            <a:endParaRPr sz="1400" dirty="0">
              <a:latin typeface="Times New Roman"/>
              <a:cs typeface="Times New Roman"/>
            </a:endParaRPr>
          </a:p>
          <a:p>
            <a:pPr marL="282575" marR="12700" indent="-227965" algn="just">
              <a:lnSpc>
                <a:spcPts val="1610"/>
              </a:lnSpc>
              <a:spcBef>
                <a:spcPts val="65"/>
              </a:spcBef>
              <a:buAutoNum type="arabicPeriod"/>
              <a:tabLst>
                <a:tab pos="283845" algn="l"/>
              </a:tabLst>
            </a:pPr>
            <a:r>
              <a:rPr sz="1400" dirty="0">
                <a:latin typeface="Times New Roman"/>
                <a:cs typeface="Times New Roman"/>
              </a:rPr>
              <a:t>Составить</a:t>
            </a:r>
            <a:r>
              <a:rPr sz="1400" spc="3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график</a:t>
            </a:r>
            <a:r>
              <a:rPr sz="1400" spc="3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индивидуальных</a:t>
            </a:r>
            <a:r>
              <a:rPr sz="1400" spc="2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консультаций</a:t>
            </a:r>
            <a:r>
              <a:rPr sz="1400" spc="3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родителей</a:t>
            </a:r>
            <a:r>
              <a:rPr sz="1400" spc="3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обучающихся</a:t>
            </a:r>
            <a:r>
              <a:rPr sz="1400" spc="3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31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учителей-</a:t>
            </a:r>
            <a:r>
              <a:rPr sz="1400" dirty="0">
                <a:latin typeface="Times New Roman"/>
                <a:cs typeface="Times New Roman"/>
              </a:rPr>
              <a:t>предметников</a:t>
            </a:r>
            <a:r>
              <a:rPr sz="1400" spc="3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для</a:t>
            </a:r>
            <a:r>
              <a:rPr sz="1400" spc="29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организации 	</a:t>
            </a:r>
            <a:r>
              <a:rPr sz="1400" dirty="0">
                <a:latin typeface="Times New Roman"/>
                <a:cs typeface="Times New Roman"/>
              </a:rPr>
              <a:t>педагогической</a:t>
            </a:r>
            <a:r>
              <a:rPr sz="1400" spc="3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помощи,</a:t>
            </a:r>
            <a:r>
              <a:rPr sz="1400" spc="3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ознакомить</a:t>
            </a:r>
            <a:r>
              <a:rPr sz="1400" spc="3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родителей</a:t>
            </a:r>
            <a:r>
              <a:rPr sz="1400" spc="3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через</a:t>
            </a:r>
            <a:r>
              <a:rPr sz="1400" spc="3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публикацию</a:t>
            </a:r>
            <a:r>
              <a:rPr sz="1400" spc="3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3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мессенджерах</a:t>
            </a:r>
            <a:r>
              <a:rPr sz="1400" spc="3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(срок:</a:t>
            </a:r>
            <a:r>
              <a:rPr sz="1400" spc="3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06.11.2023,</a:t>
            </a:r>
            <a:r>
              <a:rPr sz="1400" spc="35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ответственные: 	</a:t>
            </a:r>
            <a:r>
              <a:rPr sz="1400" dirty="0">
                <a:latin typeface="Times New Roman"/>
                <a:cs typeface="Times New Roman"/>
              </a:rPr>
              <a:t>классные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руководители);</a:t>
            </a:r>
            <a:endParaRPr sz="1400" dirty="0">
              <a:latin typeface="Times New Roman"/>
              <a:cs typeface="Times New Roman"/>
            </a:endParaRPr>
          </a:p>
          <a:p>
            <a:pPr marL="283210" indent="-227965" algn="just">
              <a:lnSpc>
                <a:spcPts val="1530"/>
              </a:lnSpc>
              <a:buAutoNum type="arabicPeriod"/>
              <a:tabLst>
                <a:tab pos="283210" algn="l"/>
              </a:tabLst>
            </a:pPr>
            <a:r>
              <a:rPr sz="1400" dirty="0">
                <a:latin typeface="Times New Roman"/>
                <a:cs typeface="Times New Roman"/>
              </a:rPr>
              <a:t>Организовать</a:t>
            </a:r>
            <a:r>
              <a:rPr sz="1400" spc="9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индивидуальные,</a:t>
            </a:r>
            <a:r>
              <a:rPr sz="1400" spc="10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групповые</a:t>
            </a:r>
            <a:r>
              <a:rPr sz="1400" spc="10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консультации</a:t>
            </a:r>
            <a:r>
              <a:rPr sz="1400" spc="9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для</a:t>
            </a:r>
            <a:r>
              <a:rPr sz="1400" spc="10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обучающихся</a:t>
            </a:r>
            <a:r>
              <a:rPr sz="1400" spc="10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для</a:t>
            </a:r>
            <a:r>
              <a:rPr sz="1400" spc="10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восполнения</a:t>
            </a:r>
            <a:r>
              <a:rPr sz="1400" spc="10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пробелов</a:t>
            </a:r>
            <a:r>
              <a:rPr sz="1400" spc="9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95" dirty="0">
                <a:latin typeface="Times New Roman"/>
                <a:cs typeface="Times New Roman"/>
              </a:rPr>
              <a:t>  </a:t>
            </a:r>
            <a:r>
              <a:rPr sz="1400" spc="-10" dirty="0">
                <a:latin typeface="Times New Roman"/>
                <a:cs typeface="Times New Roman"/>
              </a:rPr>
              <a:t>знаниях,</a:t>
            </a:r>
            <a:endParaRPr sz="1400" dirty="0">
              <a:latin typeface="Times New Roman"/>
              <a:cs typeface="Times New Roman"/>
            </a:endParaRPr>
          </a:p>
          <a:p>
            <a:pPr marL="283845" marR="25400" algn="just">
              <a:lnSpc>
                <a:spcPts val="1610"/>
              </a:lnSpc>
              <a:spcBef>
                <a:spcPts val="75"/>
              </a:spcBef>
            </a:pPr>
            <a:r>
              <a:rPr sz="1400" dirty="0">
                <a:latin typeface="Times New Roman"/>
                <a:cs typeface="Times New Roman"/>
              </a:rPr>
              <a:t>имеющих</a:t>
            </a:r>
            <a:r>
              <a:rPr sz="1400" spc="2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понижение</a:t>
            </a:r>
            <a:r>
              <a:rPr sz="1400" spc="2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качества</a:t>
            </a:r>
            <a:r>
              <a:rPr sz="1400" spc="2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2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2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итогам</a:t>
            </a:r>
            <a:r>
              <a:rPr sz="1400" spc="2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</a:t>
            </a:r>
            <a:r>
              <a:rPr sz="1400" spc="2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четверти,</a:t>
            </a:r>
            <a:r>
              <a:rPr sz="1400" spc="2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для</a:t>
            </a:r>
            <a:r>
              <a:rPr sz="1400" spc="25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обучающихся</a:t>
            </a:r>
            <a:r>
              <a:rPr sz="1400" spc="2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для</a:t>
            </a:r>
            <a:r>
              <a:rPr sz="1400" spc="2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восполнения</a:t>
            </a:r>
            <a:r>
              <a:rPr sz="1400" spc="2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пробелов</a:t>
            </a:r>
            <a:r>
              <a:rPr sz="1400" spc="25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26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знаниях, </a:t>
            </a:r>
            <a:r>
              <a:rPr sz="1400" dirty="0">
                <a:latin typeface="Times New Roman"/>
                <a:cs typeface="Times New Roman"/>
              </a:rPr>
              <a:t>имеющих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одну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«3»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итогам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четверти </a:t>
            </a:r>
            <a:r>
              <a:rPr sz="1400" spc="-10" dirty="0">
                <a:latin typeface="Times New Roman"/>
                <a:cs typeface="Times New Roman"/>
              </a:rPr>
              <a:t>(отв:учителя-</a:t>
            </a:r>
            <a:r>
              <a:rPr sz="1400" dirty="0">
                <a:latin typeface="Times New Roman"/>
                <a:cs typeface="Times New Roman"/>
              </a:rPr>
              <a:t>предметники,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срок: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2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четверть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2023-2024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у.г.)</a:t>
            </a:r>
            <a:endParaRPr sz="1400" dirty="0">
              <a:latin typeface="Times New Roman"/>
              <a:cs typeface="Times New Roman"/>
            </a:endParaRPr>
          </a:p>
          <a:p>
            <a:pPr marL="283210" indent="-227965" algn="just">
              <a:lnSpc>
                <a:spcPts val="1530"/>
              </a:lnSpc>
              <a:buAutoNum type="arabicPeriod" startAt="3"/>
              <a:tabLst>
                <a:tab pos="283210" algn="l"/>
              </a:tabLst>
            </a:pPr>
            <a:r>
              <a:rPr sz="1400" dirty="0">
                <a:latin typeface="Times New Roman"/>
                <a:cs typeface="Times New Roman"/>
              </a:rPr>
              <a:t>Провести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промежуточный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контроль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классах,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имеющих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низкое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качества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предоставлением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информации</a:t>
            </a:r>
            <a:endParaRPr sz="1400" dirty="0">
              <a:latin typeface="Times New Roman"/>
              <a:cs typeface="Times New Roman"/>
            </a:endParaRPr>
          </a:p>
          <a:p>
            <a:pPr marL="283845" algn="just">
              <a:lnSpc>
                <a:spcPts val="1610"/>
              </a:lnSpc>
            </a:pP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форме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(отв:учителя-</a:t>
            </a:r>
            <a:r>
              <a:rPr sz="1400" dirty="0">
                <a:latin typeface="Times New Roman"/>
                <a:cs typeface="Times New Roman"/>
              </a:rPr>
              <a:t>предметники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(список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прилагается)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срок: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до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15.12.2023)</a:t>
            </a:r>
            <a:endParaRPr sz="1400" dirty="0">
              <a:latin typeface="Times New Roman"/>
              <a:cs typeface="Times New Roman"/>
            </a:endParaRPr>
          </a:p>
          <a:p>
            <a:pPr marL="282575" marR="16510" indent="-227965" algn="just">
              <a:lnSpc>
                <a:spcPct val="96400"/>
              </a:lnSpc>
              <a:spcBef>
                <a:spcPts val="25"/>
              </a:spcBef>
              <a:buAutoNum type="arabicPeriod" startAt="4"/>
              <a:tabLst>
                <a:tab pos="283845" algn="l"/>
              </a:tabLst>
            </a:pPr>
            <a:r>
              <a:rPr sz="1400" dirty="0">
                <a:latin typeface="Times New Roman"/>
                <a:cs typeface="Times New Roman"/>
              </a:rPr>
              <a:t>Организовать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педагогические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консилиумы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для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учащихся,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имеющих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стабильное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снижение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качества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оперативное 	</a:t>
            </a:r>
            <a:r>
              <a:rPr sz="1400" dirty="0">
                <a:latin typeface="Times New Roman"/>
                <a:cs typeface="Times New Roman"/>
              </a:rPr>
              <a:t>совещание</a:t>
            </a:r>
            <a:r>
              <a:rPr sz="1400" spc="27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27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предварительным</a:t>
            </a:r>
            <a:r>
              <a:rPr sz="1400" spc="28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итогам</a:t>
            </a:r>
            <a:r>
              <a:rPr sz="1400" spc="28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2</a:t>
            </a:r>
            <a:r>
              <a:rPr sz="1400" spc="27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четверти</a:t>
            </a:r>
            <a:r>
              <a:rPr sz="1400" spc="275" dirty="0">
                <a:latin typeface="Times New Roman"/>
                <a:cs typeface="Times New Roman"/>
              </a:rPr>
              <a:t>  </a:t>
            </a:r>
            <a:r>
              <a:rPr sz="1400" spc="-10" dirty="0">
                <a:latin typeface="Times New Roman"/>
                <a:cs typeface="Times New Roman"/>
              </a:rPr>
              <a:t>(отв:учителя-</a:t>
            </a:r>
            <a:r>
              <a:rPr sz="1400" dirty="0">
                <a:latin typeface="Times New Roman"/>
                <a:cs typeface="Times New Roman"/>
              </a:rPr>
              <a:t>предметники,</a:t>
            </a:r>
            <a:r>
              <a:rPr sz="1400" spc="28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социальный</a:t>
            </a:r>
            <a:r>
              <a:rPr sz="1400" spc="27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педагог,</a:t>
            </a:r>
            <a:r>
              <a:rPr sz="1400" spc="280" dirty="0">
                <a:latin typeface="Times New Roman"/>
                <a:cs typeface="Times New Roman"/>
              </a:rPr>
              <a:t>  </a:t>
            </a:r>
            <a:r>
              <a:rPr sz="1400" spc="-10" dirty="0">
                <a:latin typeface="Times New Roman"/>
                <a:cs typeface="Times New Roman"/>
              </a:rPr>
              <a:t>классные 	</a:t>
            </a:r>
            <a:r>
              <a:rPr sz="1400" dirty="0">
                <a:latin typeface="Times New Roman"/>
                <a:cs typeface="Times New Roman"/>
              </a:rPr>
              <a:t>руководители,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срок: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декабрь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2023год)</a:t>
            </a:r>
            <a:endParaRPr sz="1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57525" y="246634"/>
            <a:ext cx="5113020" cy="44195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ts val="1645"/>
              </a:lnSpc>
              <a:spcBef>
                <a:spcPts val="90"/>
              </a:spcBef>
            </a:pP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2-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4</a:t>
            </a:r>
            <a:r>
              <a:rPr sz="1400" b="1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КЛАССЫ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ts val="1645"/>
              </a:lnSpc>
            </a:pP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Качество</a:t>
            </a:r>
            <a:r>
              <a:rPr sz="1400" b="1" u="sng" spc="-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знаний</a:t>
            </a:r>
            <a:r>
              <a:rPr sz="1400" b="1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по</a:t>
            </a:r>
            <a:r>
              <a:rPr sz="1400" b="1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итогам</a:t>
            </a:r>
            <a:r>
              <a:rPr sz="1400" b="1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r>
              <a:rPr sz="14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четверти</a:t>
            </a:r>
            <a:r>
              <a:rPr sz="1400" b="1" u="sng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2023-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2024</a:t>
            </a:r>
            <a:r>
              <a:rPr sz="1400" b="1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учебного</a:t>
            </a:r>
            <a:r>
              <a:rPr sz="1400" b="1" u="sng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года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67252" y="3518408"/>
            <a:ext cx="4641215" cy="441959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 indent="340995">
              <a:lnSpc>
                <a:spcPts val="1610"/>
              </a:lnSpc>
              <a:spcBef>
                <a:spcPts val="204"/>
              </a:spcBef>
            </a:pPr>
            <a:r>
              <a:rPr sz="1400" b="1" dirty="0">
                <a:latin typeface="Times New Roman"/>
                <a:cs typeface="Times New Roman"/>
              </a:rPr>
              <a:t>Качество</a:t>
            </a:r>
            <a:r>
              <a:rPr sz="1400" b="1" spc="-5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знаний</a:t>
            </a:r>
            <a:r>
              <a:rPr sz="1400" b="1" spc="-4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по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параллелям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в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разрезе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предметов Результативность</a:t>
            </a:r>
            <a:r>
              <a:rPr sz="1400" b="1" spc="-3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2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А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класса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по</a:t>
            </a:r>
            <a:r>
              <a:rPr sz="1400" b="1" spc="-3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предметам (Лауто</a:t>
            </a:r>
            <a:r>
              <a:rPr sz="1400" b="1" spc="-3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О.А.)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768473" y="3951732"/>
          <a:ext cx="5329554" cy="12687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5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7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6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245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Предмет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четверть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Учитель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Естествознание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Лауто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О.А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Казахский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92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Темирбаева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З.Т.\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Жангабулова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Д.Б.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Литературное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чтение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1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92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Лауто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О.А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Математика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96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Лауто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О.А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Русский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Лауто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О.А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69850">
                        <a:lnSpc>
                          <a:spcPts val="132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Познание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мира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2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Лауто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О.А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706932" y="5201539"/>
            <a:ext cx="9458325" cy="441959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 indent="447675">
              <a:lnSpc>
                <a:spcPts val="1610"/>
              </a:lnSpc>
              <a:spcBef>
                <a:spcPts val="200"/>
              </a:spcBef>
            </a:pPr>
            <a:r>
              <a:rPr sz="1600" dirty="0">
                <a:latin typeface="Times New Roman"/>
                <a:cs typeface="Times New Roman"/>
              </a:rPr>
              <a:t>По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итогам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четверти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качество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знаний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по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классу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составило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76%.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По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всем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предметам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имеется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высокое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качество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от </a:t>
            </a:r>
            <a:r>
              <a:rPr sz="1600" spc="-25" dirty="0">
                <a:latin typeface="Times New Roman"/>
                <a:cs typeface="Times New Roman"/>
              </a:rPr>
              <a:t>84 </a:t>
            </a:r>
            <a:r>
              <a:rPr sz="1600" dirty="0">
                <a:latin typeface="Times New Roman"/>
                <a:cs typeface="Times New Roman"/>
              </a:rPr>
              <a:t>до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96%. В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данном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классе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8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отличников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и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11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хорошистов.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endParaRPr sz="1600" dirty="0">
              <a:latin typeface="Times New Roman"/>
              <a:cs typeface="Times New Roman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278078"/>
              </p:ext>
            </p:extLst>
          </p:nvPr>
        </p:nvGraphicFramePr>
        <p:xfrm>
          <a:off x="3350640" y="731774"/>
          <a:ext cx="2636520" cy="2597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6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marL="69850">
                        <a:lnSpc>
                          <a:spcPts val="1365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класс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65"/>
                        </a:lnSpc>
                      </a:pP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К/З1ч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65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учитель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2а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Лауто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О.А.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2б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Куставлетова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Ш.Т.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2в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Уксукбаева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С.С.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2г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Мурзахметова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Р.О.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2д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Лауто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О.А.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3а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87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Помогайко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3б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76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Буханова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А.Г.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3в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87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Галкина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Р.М.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3г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73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Коваленко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М.С.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4а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92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Федченко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Н.Н.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4б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Луцай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А.А.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4в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Ляшко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Н.Н.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4г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Агеева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О.И.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41117" y="514858"/>
            <a:ext cx="521843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b="1" spc="-10" dirty="0">
                <a:latin typeface="Times New Roman"/>
                <a:cs typeface="Times New Roman"/>
              </a:rPr>
              <a:t>Результативность</a:t>
            </a:r>
            <a:r>
              <a:rPr sz="1400" b="1" spc="-4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2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Б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класса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по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предметам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(Куставлетова </a:t>
            </a:r>
            <a:r>
              <a:rPr sz="1400" b="1" spc="-10" dirty="0">
                <a:latin typeface="Times New Roman"/>
                <a:cs typeface="Times New Roman"/>
              </a:rPr>
              <a:t>Ш.Т.)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768473" y="743966"/>
          <a:ext cx="5329554" cy="12693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5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7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6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245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Предмет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четверть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Учитель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Естествознание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Куставлетова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Ш.Т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Казахский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Темирбаева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З.Т.\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Жангабулова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Д.Б.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Литературное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чтение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1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96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Куставлетова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Ш.Т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Математика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Куставлетова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Ш.Т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Русский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Куставлетова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Ш.Т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69850">
                        <a:lnSpc>
                          <a:spcPts val="132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Познание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мира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2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Куставлетова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Ш.Т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706932" y="1993773"/>
            <a:ext cx="9452610" cy="649605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 indent="447675">
              <a:lnSpc>
                <a:spcPts val="1610"/>
              </a:lnSpc>
              <a:spcBef>
                <a:spcPts val="204"/>
              </a:spcBef>
            </a:pP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итогам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четверти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классу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составило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81%.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всем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предметам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имеется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высокое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от </a:t>
            </a:r>
            <a:r>
              <a:rPr sz="1400" spc="-25" dirty="0">
                <a:latin typeface="Times New Roman"/>
                <a:cs typeface="Times New Roman"/>
              </a:rPr>
              <a:t>81 </a:t>
            </a:r>
            <a:r>
              <a:rPr sz="1400" dirty="0">
                <a:latin typeface="Times New Roman"/>
                <a:cs typeface="Times New Roman"/>
              </a:rPr>
              <a:t>до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96%. В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данном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7</a:t>
            </a:r>
            <a:r>
              <a:rPr sz="1400" spc="-10" dirty="0">
                <a:latin typeface="Times New Roman"/>
                <a:cs typeface="Times New Roman"/>
              </a:rPr>
              <a:t> отличников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15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хорошистов.</a:t>
            </a:r>
            <a:endParaRPr sz="1400">
              <a:latin typeface="Times New Roman"/>
              <a:cs typeface="Times New Roman"/>
            </a:endParaRPr>
          </a:p>
          <a:p>
            <a:pPr marL="2252980">
              <a:lnSpc>
                <a:spcPts val="1590"/>
              </a:lnSpc>
            </a:pPr>
            <a:r>
              <a:rPr sz="1400" b="1" spc="-10" dirty="0">
                <a:latin typeface="Times New Roman"/>
                <a:cs typeface="Times New Roman"/>
              </a:rPr>
              <a:t>Результативность</a:t>
            </a:r>
            <a:r>
              <a:rPr sz="1400" b="1" spc="-4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2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В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класса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по</a:t>
            </a:r>
            <a:r>
              <a:rPr sz="1400" b="1" spc="-4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предметам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(Уксукбаева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С.С.)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585339" y="2637408"/>
          <a:ext cx="5698489" cy="12693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5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7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51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9705">
                <a:tc>
                  <a:txBody>
                    <a:bodyPr/>
                    <a:lstStyle/>
                    <a:p>
                      <a:pPr marL="67310">
                        <a:lnSpc>
                          <a:spcPts val="1320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Предмет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2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четверть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20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Учитель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marL="67310">
                        <a:lnSpc>
                          <a:spcPts val="134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Естествознание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Уксукбаева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С.С.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6731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Казахский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Жарылкасымова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Г.К./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Жангабулова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Д.Б.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6731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Литературное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чтение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Уксукбаева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С.С.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67310">
                        <a:lnSpc>
                          <a:spcPts val="131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Математика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Уксукбаева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С.С.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6731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Русский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Уксукбаева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С.С.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marL="6731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Познание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мира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Уксукбаева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С.С.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706932" y="3887215"/>
            <a:ext cx="9458960" cy="854075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 indent="447675">
              <a:lnSpc>
                <a:spcPts val="1610"/>
              </a:lnSpc>
              <a:spcBef>
                <a:spcPts val="204"/>
              </a:spcBef>
            </a:pP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итогам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четверти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классу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составило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68%.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высокое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1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математике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spc="-50" dirty="0">
                <a:latin typeface="Times New Roman"/>
                <a:cs typeface="Times New Roman"/>
              </a:rPr>
              <a:t>– </a:t>
            </a:r>
            <a:r>
              <a:rPr sz="1400" dirty="0">
                <a:latin typeface="Times New Roman"/>
                <a:cs typeface="Times New Roman"/>
              </a:rPr>
              <a:t>84%,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низкое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русскому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языку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68%. В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данном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7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отличников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10</a:t>
            </a:r>
            <a:r>
              <a:rPr sz="1400" spc="-10" dirty="0">
                <a:latin typeface="Times New Roman"/>
                <a:cs typeface="Times New Roman"/>
              </a:rPr>
              <a:t> хорошистов.</a:t>
            </a:r>
            <a:endParaRPr sz="1400">
              <a:latin typeface="Times New Roman"/>
              <a:cs typeface="Times New Roman"/>
            </a:endParaRPr>
          </a:p>
          <a:p>
            <a:pPr marL="2359660">
              <a:lnSpc>
                <a:spcPct val="100000"/>
              </a:lnSpc>
              <a:spcBef>
                <a:spcPts val="1515"/>
              </a:spcBef>
            </a:pPr>
            <a:r>
              <a:rPr sz="1400" b="1" spc="-10" dirty="0">
                <a:latin typeface="Times New Roman"/>
                <a:cs typeface="Times New Roman"/>
              </a:rPr>
              <a:t>Результативность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2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Г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класса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по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предметам </a:t>
            </a:r>
            <a:r>
              <a:rPr sz="1400" b="1" spc="-10" dirty="0">
                <a:latin typeface="Times New Roman"/>
                <a:cs typeface="Times New Roman"/>
              </a:rPr>
              <a:t>(Мурзахметова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Р.О.)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2661792" y="4732273"/>
          <a:ext cx="5546089" cy="1270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5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7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2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66675">
                        <a:lnSpc>
                          <a:spcPts val="1340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Предмет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4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четверть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Учитель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66675">
                        <a:lnSpc>
                          <a:spcPts val="131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Естествознание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Мурзахметова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Р.О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66675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Казахский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Жарылкасымова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Г.К.\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Жангабулова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Д.Б.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66675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Литературное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чтение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Мурзахметова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Р.О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marL="66675">
                        <a:lnSpc>
                          <a:spcPts val="134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Математика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Мурзахметова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Р.О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66675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Русский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Мурзахметова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Р.О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66675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Познание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мира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Мурзахметова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Р.О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706932" y="5982080"/>
            <a:ext cx="9458960" cy="441959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 indent="447675">
              <a:lnSpc>
                <a:spcPts val="1610"/>
              </a:lnSpc>
              <a:spcBef>
                <a:spcPts val="204"/>
              </a:spcBef>
            </a:pP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итогам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четверти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классу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составило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64%.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высокое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математике</a:t>
            </a:r>
            <a:r>
              <a:rPr sz="1400" spc="175" dirty="0">
                <a:latin typeface="Times New Roman"/>
                <a:cs typeface="Times New Roman"/>
              </a:rPr>
              <a:t> </a:t>
            </a:r>
            <a:r>
              <a:rPr sz="1400" spc="-50" dirty="0">
                <a:latin typeface="Times New Roman"/>
                <a:cs typeface="Times New Roman"/>
              </a:rPr>
              <a:t>– </a:t>
            </a:r>
            <a:r>
              <a:rPr sz="1400" dirty="0">
                <a:latin typeface="Times New Roman"/>
                <a:cs typeface="Times New Roman"/>
              </a:rPr>
              <a:t>88%,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низкое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русскому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языку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64%.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данном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6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отличников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10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хорошистов.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80613" y="514858"/>
            <a:ext cx="455485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b="1" spc="-10" dirty="0">
                <a:latin typeface="Times New Roman"/>
                <a:cs typeface="Times New Roman"/>
              </a:rPr>
              <a:t>Результативность</a:t>
            </a:r>
            <a:r>
              <a:rPr sz="1400" b="1" spc="-4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2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Д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класса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по</a:t>
            </a:r>
            <a:r>
              <a:rPr sz="1400" b="1" spc="-4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предметам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(Лауто</a:t>
            </a:r>
            <a:r>
              <a:rPr sz="1400" b="1" spc="-4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О.А.)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768473" y="743966"/>
          <a:ext cx="5329554" cy="12693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5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7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6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245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Предмет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четверть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Учитель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Естествознание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Лауто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О.А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Казахский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Орунбаева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Ш.Т.\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Жангабулова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Д.Б.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Литературное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чтение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1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Лауто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О.А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Математика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Лауто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О.А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Русский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Лауто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О.А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69850">
                        <a:lnSpc>
                          <a:spcPts val="132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Познание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мира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2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Лауто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О.А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737412" y="1993773"/>
            <a:ext cx="9358630" cy="652101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>
              <a:lnSpc>
                <a:spcPts val="1610"/>
              </a:lnSpc>
              <a:spcBef>
                <a:spcPts val="204"/>
              </a:spcBef>
            </a:pP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итогам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четверти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классу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составило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62%.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всем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предметам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имеется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высокое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от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83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до </a:t>
            </a:r>
            <a:r>
              <a:rPr sz="1400" dirty="0">
                <a:latin typeface="Times New Roman"/>
                <a:cs typeface="Times New Roman"/>
              </a:rPr>
              <a:t>87%.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низкое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математике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62%.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 smtClean="0">
                <a:latin typeface="Times New Roman"/>
                <a:cs typeface="Times New Roman"/>
              </a:rPr>
              <a:t>В</a:t>
            </a:r>
            <a:r>
              <a:rPr sz="1400" spc="-40" dirty="0" smtClean="0">
                <a:latin typeface="Times New Roman"/>
                <a:cs typeface="Times New Roman"/>
              </a:rPr>
              <a:t> </a:t>
            </a:r>
            <a:r>
              <a:rPr sz="1400" dirty="0" err="1" smtClean="0">
                <a:latin typeface="Times New Roman"/>
                <a:cs typeface="Times New Roman"/>
              </a:rPr>
              <a:t>данном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dirty="0" err="1" smtClean="0">
                <a:latin typeface="Times New Roman"/>
                <a:cs typeface="Times New Roman"/>
              </a:rPr>
              <a:t>классе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dirty="0" smtClean="0">
                <a:latin typeface="Times New Roman"/>
                <a:cs typeface="Times New Roman"/>
              </a:rPr>
              <a:t>6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-10" dirty="0" err="1" smtClean="0">
                <a:latin typeface="Times New Roman"/>
                <a:cs typeface="Times New Roman"/>
              </a:rPr>
              <a:t>отличников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dirty="0" smtClean="0">
                <a:latin typeface="Times New Roman"/>
                <a:cs typeface="Times New Roman"/>
              </a:rPr>
              <a:t>и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dirty="0" smtClean="0">
                <a:latin typeface="Times New Roman"/>
                <a:cs typeface="Times New Roman"/>
              </a:rPr>
              <a:t>9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dirty="0" err="1" smtClean="0">
                <a:latin typeface="Times New Roman"/>
                <a:cs typeface="Times New Roman"/>
              </a:rPr>
              <a:t>хорошистов</a:t>
            </a:r>
            <a:r>
              <a:rPr sz="1400" dirty="0" smtClean="0">
                <a:latin typeface="Times New Roman"/>
                <a:cs typeface="Times New Roman"/>
              </a:rPr>
              <a:t>.</a:t>
            </a:r>
            <a:r>
              <a:rPr sz="1400" spc="-10" dirty="0" smtClean="0">
                <a:latin typeface="Times New Roman"/>
                <a:cs typeface="Times New Roman"/>
              </a:rPr>
              <a:t> </a:t>
            </a:r>
            <a:endParaRPr sz="1400" dirty="0" smtClean="0">
              <a:latin typeface="Times New Roman"/>
              <a:cs typeface="Times New Roman"/>
            </a:endParaRPr>
          </a:p>
          <a:p>
            <a:pPr marL="63500" algn="ctr">
              <a:lnSpc>
                <a:spcPct val="100000"/>
              </a:lnSpc>
            </a:pPr>
            <a:r>
              <a:rPr sz="1400" b="1" spc="-10" dirty="0" err="1" smtClean="0">
                <a:latin typeface="Times New Roman"/>
                <a:cs typeface="Times New Roman"/>
              </a:rPr>
              <a:t>Результативность</a:t>
            </a:r>
            <a:r>
              <a:rPr sz="1400" b="1" spc="-45" dirty="0" smtClean="0">
                <a:latin typeface="Times New Roman"/>
                <a:cs typeface="Times New Roman"/>
              </a:rPr>
              <a:t> </a:t>
            </a:r>
            <a:r>
              <a:rPr sz="1400" b="1" dirty="0" smtClean="0">
                <a:latin typeface="Times New Roman"/>
                <a:cs typeface="Times New Roman"/>
              </a:rPr>
              <a:t>3</a:t>
            </a:r>
            <a:r>
              <a:rPr sz="1400" b="1" spc="-25" dirty="0" smtClean="0">
                <a:latin typeface="Times New Roman"/>
                <a:cs typeface="Times New Roman"/>
              </a:rPr>
              <a:t> </a:t>
            </a:r>
            <a:r>
              <a:rPr sz="1400" b="1" dirty="0" smtClean="0">
                <a:latin typeface="Times New Roman"/>
                <a:cs typeface="Times New Roman"/>
              </a:rPr>
              <a:t>А</a:t>
            </a:r>
            <a:r>
              <a:rPr sz="1400" b="1" spc="-25" dirty="0" smtClean="0">
                <a:latin typeface="Times New Roman"/>
                <a:cs typeface="Times New Roman"/>
              </a:rPr>
              <a:t> </a:t>
            </a:r>
            <a:r>
              <a:rPr sz="1400" b="1" dirty="0" err="1" smtClean="0">
                <a:latin typeface="Times New Roman"/>
                <a:cs typeface="Times New Roman"/>
              </a:rPr>
              <a:t>класса</a:t>
            </a:r>
            <a:r>
              <a:rPr sz="1400" b="1" spc="-30" dirty="0" smtClean="0">
                <a:latin typeface="Times New Roman"/>
                <a:cs typeface="Times New Roman"/>
              </a:rPr>
              <a:t> </a:t>
            </a:r>
            <a:r>
              <a:rPr sz="1400" b="1" dirty="0" err="1" smtClean="0">
                <a:latin typeface="Times New Roman"/>
                <a:cs typeface="Times New Roman"/>
              </a:rPr>
              <a:t>по</a:t>
            </a:r>
            <a:r>
              <a:rPr sz="1400" b="1" spc="-45" dirty="0" smtClean="0">
                <a:latin typeface="Times New Roman"/>
                <a:cs typeface="Times New Roman"/>
              </a:rPr>
              <a:t> </a:t>
            </a:r>
            <a:r>
              <a:rPr sz="1400" b="1" dirty="0" err="1" smtClean="0">
                <a:latin typeface="Times New Roman"/>
                <a:cs typeface="Times New Roman"/>
              </a:rPr>
              <a:t>предметам</a:t>
            </a:r>
            <a:r>
              <a:rPr sz="1400" b="1" spc="-15" dirty="0" smtClean="0">
                <a:latin typeface="Times New Roman"/>
                <a:cs typeface="Times New Roman"/>
              </a:rPr>
              <a:t> </a:t>
            </a:r>
            <a:r>
              <a:rPr sz="1400" b="1" dirty="0" smtClean="0">
                <a:latin typeface="Times New Roman"/>
                <a:cs typeface="Times New Roman"/>
              </a:rPr>
              <a:t>(</a:t>
            </a:r>
            <a:r>
              <a:rPr sz="1400" b="1" dirty="0" err="1" smtClean="0">
                <a:latin typeface="Times New Roman"/>
                <a:cs typeface="Times New Roman"/>
              </a:rPr>
              <a:t>Помогайко</a:t>
            </a:r>
            <a:r>
              <a:rPr sz="1400" b="1" spc="-4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Т.В.)</a:t>
            </a:r>
            <a:endParaRPr sz="1400" dirty="0">
              <a:latin typeface="Times New Roman"/>
              <a:cs typeface="Times New Roman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91156"/>
              </p:ext>
            </p:extLst>
          </p:nvPr>
        </p:nvGraphicFramePr>
        <p:xfrm>
          <a:off x="2751950" y="2773851"/>
          <a:ext cx="5329554" cy="14503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5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7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6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9705"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Предмет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четверть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Учитель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Естествознание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Помогайко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Иностранный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1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87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Маньшина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Н.В./Жубатова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А.Ф.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Казахский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Садыбекова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С.Н./Ерменова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М.Т.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Литературное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чтение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Помогайко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Математика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Помогайко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Познание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мира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Помогайко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Русский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1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96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Помогайко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Т.В.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737412" y="4224191"/>
            <a:ext cx="9427210" cy="44259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>
              <a:lnSpc>
                <a:spcPts val="1610"/>
              </a:lnSpc>
              <a:spcBef>
                <a:spcPts val="200"/>
              </a:spcBef>
            </a:pP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итогам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четверти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классу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составило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87%.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данном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10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отличников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11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хорошистов.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всем </a:t>
            </a:r>
            <a:r>
              <a:rPr sz="1400" dirty="0">
                <a:latin typeface="Times New Roman"/>
                <a:cs typeface="Times New Roman"/>
              </a:rPr>
              <a:t>предметам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имеется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высокое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от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87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до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100%.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endParaRPr sz="1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51429" y="514858"/>
            <a:ext cx="480060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b="1" spc="-10" dirty="0" err="1" smtClean="0">
                <a:latin typeface="Times New Roman"/>
                <a:cs typeface="Times New Roman"/>
              </a:rPr>
              <a:t>Результативность</a:t>
            </a:r>
            <a:r>
              <a:rPr sz="1400" b="1" spc="-20" dirty="0" smtClean="0">
                <a:latin typeface="Times New Roman"/>
                <a:cs typeface="Times New Roman"/>
              </a:rPr>
              <a:t> </a:t>
            </a:r>
            <a:r>
              <a:rPr sz="1400" b="1" dirty="0" smtClean="0">
                <a:latin typeface="Times New Roman"/>
                <a:cs typeface="Times New Roman"/>
              </a:rPr>
              <a:t>3</a:t>
            </a:r>
            <a:r>
              <a:rPr sz="1400" b="1" spc="-15" dirty="0" smtClean="0">
                <a:latin typeface="Times New Roman"/>
                <a:cs typeface="Times New Roman"/>
              </a:rPr>
              <a:t> </a:t>
            </a:r>
            <a:r>
              <a:rPr sz="1400" b="1" dirty="0" smtClean="0">
                <a:latin typeface="Times New Roman"/>
                <a:cs typeface="Times New Roman"/>
              </a:rPr>
              <a:t>Б</a:t>
            </a:r>
            <a:r>
              <a:rPr sz="1400" b="1" spc="-20" dirty="0" smtClean="0">
                <a:latin typeface="Times New Roman"/>
                <a:cs typeface="Times New Roman"/>
              </a:rPr>
              <a:t> </a:t>
            </a:r>
            <a:r>
              <a:rPr sz="1400" b="1" dirty="0" err="1" smtClean="0">
                <a:latin typeface="Times New Roman"/>
                <a:cs typeface="Times New Roman"/>
              </a:rPr>
              <a:t>класса</a:t>
            </a:r>
            <a:r>
              <a:rPr sz="1400" b="1" spc="-15" dirty="0" smtClean="0">
                <a:latin typeface="Times New Roman"/>
                <a:cs typeface="Times New Roman"/>
              </a:rPr>
              <a:t> </a:t>
            </a:r>
            <a:r>
              <a:rPr sz="1400" b="1" dirty="0" err="1" smtClean="0">
                <a:latin typeface="Times New Roman"/>
                <a:cs typeface="Times New Roman"/>
              </a:rPr>
              <a:t>по</a:t>
            </a:r>
            <a:r>
              <a:rPr sz="1400" b="1" spc="-20" dirty="0" smtClean="0">
                <a:latin typeface="Times New Roman"/>
                <a:cs typeface="Times New Roman"/>
              </a:rPr>
              <a:t> </a:t>
            </a:r>
            <a:r>
              <a:rPr sz="1400" b="1" spc="-10" dirty="0" err="1" smtClean="0">
                <a:latin typeface="Times New Roman"/>
                <a:cs typeface="Times New Roman"/>
              </a:rPr>
              <a:t>предметам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dirty="0" smtClean="0">
                <a:latin typeface="Times New Roman"/>
                <a:cs typeface="Times New Roman"/>
              </a:rPr>
              <a:t>(</a:t>
            </a:r>
            <a:r>
              <a:rPr sz="1400" b="1" dirty="0" err="1" smtClean="0">
                <a:latin typeface="Times New Roman"/>
                <a:cs typeface="Times New Roman"/>
              </a:rPr>
              <a:t>Буханова</a:t>
            </a:r>
            <a:r>
              <a:rPr sz="1400" b="1" spc="-1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А.Г.)</a:t>
            </a:r>
            <a:endParaRPr sz="1400" dirty="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768473" y="743966"/>
          <a:ext cx="5329554" cy="14516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5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7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6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245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Предмет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четверть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Учитель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Естествознание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1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90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Буханова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А.Г.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Иностранный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Маньшина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Казахский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1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Садыбекова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С.Н.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Литературное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чтение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90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Буханова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А.Г.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Математика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90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Буханова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А.Г.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69850">
                        <a:lnSpc>
                          <a:spcPts val="132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Познание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мира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2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Буханова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А.Г.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Русский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90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Буханова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А.Г.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737412" y="2176652"/>
            <a:ext cx="9427845" cy="441959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 indent="417195">
              <a:lnSpc>
                <a:spcPts val="1610"/>
              </a:lnSpc>
              <a:spcBef>
                <a:spcPts val="204"/>
              </a:spcBef>
            </a:pP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итогам 1 четверти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 знаний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классу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составило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76%.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данном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4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отличников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12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хорошистов.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По </a:t>
            </a:r>
            <a:r>
              <a:rPr sz="1400" dirty="0">
                <a:latin typeface="Times New Roman"/>
                <a:cs typeface="Times New Roman"/>
              </a:rPr>
              <a:t>всем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предметам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имеется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высокое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от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76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до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90%.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54988" y="3530600"/>
            <a:ext cx="478282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b="1" spc="-10" dirty="0">
                <a:latin typeface="Times New Roman"/>
                <a:cs typeface="Times New Roman"/>
              </a:rPr>
              <a:t>Результативность</a:t>
            </a:r>
            <a:r>
              <a:rPr sz="1400" b="1" spc="-4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3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В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класса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по</a:t>
            </a:r>
            <a:r>
              <a:rPr sz="1400" b="1" spc="-4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предметам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(Галкина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Р.М.)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2768473" y="3759708"/>
          <a:ext cx="5329554" cy="14516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5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7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6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245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Предмет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четверть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Учитель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Естествознание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1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93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Галкина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Р.М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Иностранный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93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Маньшина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Казахский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93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Ерменова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М.Т.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Литературное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чтение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Галкина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Р.М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Математика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Галкина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Р.М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Познание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мира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Галкина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Р.М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Русский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Галкина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Р.М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737412" y="5192395"/>
            <a:ext cx="9335135" cy="441959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>
              <a:lnSpc>
                <a:spcPts val="1610"/>
              </a:lnSpc>
              <a:spcBef>
                <a:spcPts val="200"/>
              </a:spcBef>
            </a:pP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итогам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четверти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классу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составило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87%.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данном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2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отличников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11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хорошистов.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20" dirty="0">
                <a:latin typeface="Times New Roman"/>
                <a:cs typeface="Times New Roman"/>
              </a:rPr>
              <a:t> всем </a:t>
            </a:r>
            <a:r>
              <a:rPr sz="1400" dirty="0">
                <a:latin typeface="Times New Roman"/>
                <a:cs typeface="Times New Roman"/>
              </a:rPr>
              <a:t>предметам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имеется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высокое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от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87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до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100%.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66085" y="514858"/>
            <a:ext cx="497014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b="1" spc="-10" dirty="0">
                <a:latin typeface="Times New Roman"/>
                <a:cs typeface="Times New Roman"/>
              </a:rPr>
              <a:t>Результативность</a:t>
            </a:r>
            <a:r>
              <a:rPr sz="1400" b="1" spc="-4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3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Г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класса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по</a:t>
            </a:r>
            <a:r>
              <a:rPr sz="1400" b="1" spc="-4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предметам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(Коваленко</a:t>
            </a:r>
            <a:r>
              <a:rPr sz="1400" b="1" spc="-4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М.С.)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768473" y="743966"/>
          <a:ext cx="5329554" cy="14516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5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7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6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245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Предмет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четверть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Учитель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Естествознание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1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Коваленко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М.С.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Иностранный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Маньшина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Н.В./Жубатова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А.Ф.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Казахский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1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Садыбекова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С.Н./Мереке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А.Г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Литературное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чтение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Коваленко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М.С.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Математика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Коваленко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М.С.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69850">
                        <a:lnSpc>
                          <a:spcPts val="132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Познание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мира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2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Коваленко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М.С.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Русский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Коваленко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М.С.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737412" y="2176652"/>
            <a:ext cx="9427210" cy="649605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>
              <a:lnSpc>
                <a:spcPts val="1610"/>
              </a:lnSpc>
              <a:spcBef>
                <a:spcPts val="204"/>
              </a:spcBef>
            </a:pP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итогам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четверти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классу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составило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73%.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данном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5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отличников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911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хорошистов.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всем </a:t>
            </a:r>
            <a:r>
              <a:rPr sz="1400" dirty="0">
                <a:latin typeface="Times New Roman"/>
                <a:cs typeface="Times New Roman"/>
              </a:rPr>
              <a:t>предметам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имеется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высокое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от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73до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77%.</a:t>
            </a:r>
            <a:endParaRPr sz="1400">
              <a:latin typeface="Times New Roman"/>
              <a:cs typeface="Times New Roman"/>
            </a:endParaRPr>
          </a:p>
          <a:p>
            <a:pPr marL="2283460">
              <a:lnSpc>
                <a:spcPts val="1590"/>
              </a:lnSpc>
            </a:pPr>
            <a:r>
              <a:rPr sz="1400" b="1" spc="-10" dirty="0">
                <a:latin typeface="Times New Roman"/>
                <a:cs typeface="Times New Roman"/>
              </a:rPr>
              <a:t>Результативность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4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А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класса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по</a:t>
            </a:r>
            <a:r>
              <a:rPr sz="1400" b="1" spc="-3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предметам </a:t>
            </a:r>
            <a:r>
              <a:rPr sz="1400" b="1" spc="-10" dirty="0">
                <a:latin typeface="Times New Roman"/>
                <a:cs typeface="Times New Roman"/>
              </a:rPr>
              <a:t>(Федченко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Н.Н.)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795904" y="2817622"/>
          <a:ext cx="5278120" cy="14522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08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7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9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245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Предмет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четверть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Учитель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Естествознание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Федченко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Н.Н.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Иностранный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92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Тасанова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А.К.\Маньшина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Казахский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1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92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Ерсарина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Г.С.\Садыбекова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С.Н.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Литературное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чтение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Федченко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Н.Н.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Математика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96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Федченко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Н.Н.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Познание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мира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Федченко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Н.Н.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Русский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96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Федченко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Н.Н.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737412" y="4250182"/>
            <a:ext cx="9417050" cy="649605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>
              <a:lnSpc>
                <a:spcPts val="1610"/>
              </a:lnSpc>
              <a:spcBef>
                <a:spcPts val="204"/>
              </a:spcBef>
            </a:pP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итогам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четверти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классу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составило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92%.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данном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11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отличников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12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хорошистов.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всем </a:t>
            </a:r>
            <a:r>
              <a:rPr sz="1400" dirty="0">
                <a:latin typeface="Times New Roman"/>
                <a:cs typeface="Times New Roman"/>
              </a:rPr>
              <a:t>предметам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имеется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высокое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от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92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до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100%.</a:t>
            </a:r>
            <a:endParaRPr sz="1400">
              <a:latin typeface="Times New Roman"/>
              <a:cs typeface="Times New Roman"/>
            </a:endParaRPr>
          </a:p>
          <a:p>
            <a:pPr marL="2439035">
              <a:lnSpc>
                <a:spcPts val="1590"/>
              </a:lnSpc>
            </a:pPr>
            <a:r>
              <a:rPr sz="1400" b="1" spc="-10" dirty="0">
                <a:latin typeface="Times New Roman"/>
                <a:cs typeface="Times New Roman"/>
              </a:rPr>
              <a:t>Результативность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4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Б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класса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по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предметам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(Луцай</a:t>
            </a:r>
            <a:r>
              <a:rPr sz="1400" b="1" spc="-3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А.А.)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2768473" y="4890770"/>
          <a:ext cx="5329554" cy="14535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5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7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6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Предмет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четверть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Учитель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69850">
                        <a:lnSpc>
                          <a:spcPts val="132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Естествознание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2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2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Луцай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Иностранный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Маньшина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Казахский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1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Ерсарина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Г.С.\Ергалиева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Р.А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Литературное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чтение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92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Луцай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Математика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Луцай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Познание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мира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Луцай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Русский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Луцай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7412" y="511810"/>
            <a:ext cx="9405620" cy="43473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1645"/>
              </a:lnSpc>
              <a:spcBef>
                <a:spcPts val="90"/>
              </a:spcBef>
            </a:pP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итогам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четверти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классу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составило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92%.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данном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8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отличников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7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хорошистов.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Самое</a:t>
            </a:r>
            <a:endParaRPr sz="1400" dirty="0">
              <a:latin typeface="Times New Roman"/>
              <a:cs typeface="Times New Roman"/>
            </a:endParaRPr>
          </a:p>
          <a:p>
            <a:pPr marL="12700" marR="5080">
              <a:lnSpc>
                <a:spcPts val="1610"/>
              </a:lnSpc>
              <a:spcBef>
                <a:spcPts val="75"/>
              </a:spcBef>
            </a:pPr>
            <a:r>
              <a:rPr sz="1400" dirty="0">
                <a:latin typeface="Times New Roman"/>
                <a:cs typeface="Times New Roman"/>
              </a:rPr>
              <a:t>высокое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литературному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чтению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92%,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низкое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русскому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языку –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67%.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05418" y="1367551"/>
            <a:ext cx="464439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b="1" spc="-10" dirty="0">
                <a:latin typeface="Times New Roman"/>
                <a:cs typeface="Times New Roman"/>
              </a:rPr>
              <a:t>Результативность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4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В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класса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по</a:t>
            </a:r>
            <a:r>
              <a:rPr sz="1400" b="1" spc="-4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предметам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(Ляшко</a:t>
            </a:r>
            <a:r>
              <a:rPr sz="1400" b="1" spc="-4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Н.Н.)</a:t>
            </a:r>
            <a:endParaRPr sz="1400" dirty="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466779"/>
              </p:ext>
            </p:extLst>
          </p:nvPr>
        </p:nvGraphicFramePr>
        <p:xfrm>
          <a:off x="2462836" y="1924920"/>
          <a:ext cx="5329554" cy="14516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5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7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6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Предмет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четверть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Учитель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Естествознание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92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Ляшко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Н.Н.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Иностранный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1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Тасанова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А.К./Маньшина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Казахский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4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88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Ерсарина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Г.С.\Садыбекова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С.Н.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Литературное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чтение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1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96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Ляшко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Н.Н.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Математика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92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Ляшко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Н.Н.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Познание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мира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Ляшко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Н.Н.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Русский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1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88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Ляшко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Н.Н.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706932" y="3527552"/>
            <a:ext cx="9457055" cy="436657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 indent="447675" algn="just">
              <a:lnSpc>
                <a:spcPts val="1610"/>
              </a:lnSpc>
              <a:spcBef>
                <a:spcPts val="204"/>
              </a:spcBef>
            </a:pP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высокое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математике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естествознанию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92%,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низкое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иностранному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языку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 </a:t>
            </a:r>
            <a:r>
              <a:rPr sz="1400" spc="-20" dirty="0">
                <a:latin typeface="Times New Roman"/>
                <a:cs typeface="Times New Roman"/>
              </a:rPr>
              <a:t>84%. </a:t>
            </a:r>
            <a:r>
              <a:rPr sz="1400" dirty="0">
                <a:latin typeface="Times New Roman"/>
                <a:cs typeface="Times New Roman"/>
              </a:rPr>
              <a:t>Однако,</a:t>
            </a:r>
            <a:r>
              <a:rPr sz="1400" spc="2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это</a:t>
            </a:r>
            <a:r>
              <a:rPr sz="1400" spc="2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тоже</a:t>
            </a:r>
            <a:r>
              <a:rPr sz="1400" spc="2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является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высоким</a:t>
            </a:r>
            <a:r>
              <a:rPr sz="1400" spc="2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показателем</a:t>
            </a:r>
            <a:r>
              <a:rPr sz="1400" spc="2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качества</a:t>
            </a:r>
            <a:r>
              <a:rPr sz="1400" spc="2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знаний.</a:t>
            </a:r>
            <a:r>
              <a:rPr sz="1400" spc="2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данном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2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10</a:t>
            </a:r>
            <a:r>
              <a:rPr sz="1400" spc="2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отличников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2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9</a:t>
            </a:r>
            <a:r>
              <a:rPr sz="1400" spc="2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хорошистов.</a:t>
            </a:r>
            <a:r>
              <a:rPr sz="1400" spc="225" dirty="0">
                <a:latin typeface="Times New Roman"/>
                <a:cs typeface="Times New Roman"/>
              </a:rPr>
              <a:t> 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57315" y="4235843"/>
            <a:ext cx="462597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b="1" spc="-10" dirty="0">
                <a:latin typeface="Times New Roman"/>
                <a:cs typeface="Times New Roman"/>
              </a:rPr>
              <a:t>Результативность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4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Г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класса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по</a:t>
            </a:r>
            <a:r>
              <a:rPr sz="1400" b="1" spc="-4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предметам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(Агеева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О.И.)</a:t>
            </a:r>
            <a:endParaRPr sz="1400" dirty="0">
              <a:latin typeface="Times New Roman"/>
              <a:cs typeface="Times New Roman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4623554"/>
              </p:ext>
            </p:extLst>
          </p:nvPr>
        </p:nvGraphicFramePr>
        <p:xfrm>
          <a:off x="2298700" y="4713563"/>
          <a:ext cx="5329554" cy="14522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5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7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6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Предмет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четверть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Учитель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69850">
                        <a:lnSpc>
                          <a:spcPts val="132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Естествознание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2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2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Агеева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О.И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Иностранный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Маньшина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Н.В.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Казахский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15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Мереке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А.Г.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Литературное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чтение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Агеева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О.И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69850">
                        <a:lnSpc>
                          <a:spcPts val="132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Математика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2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2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Агеева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О.И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Познание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мира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Агеева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О.И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Русский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язык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4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67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Агеева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О.И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622300" y="6191274"/>
            <a:ext cx="9520732" cy="505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indent="447675">
              <a:lnSpc>
                <a:spcPts val="1610"/>
              </a:lnSpc>
              <a:spcBef>
                <a:spcPts val="200"/>
              </a:spcBef>
            </a:pPr>
            <a:r>
              <a:rPr lang="ru-RU" sz="1800" dirty="0" smtClean="0">
                <a:latin typeface="Times New Roman"/>
                <a:cs typeface="Times New Roman"/>
              </a:rPr>
              <a:t>Самое</a:t>
            </a:r>
            <a:r>
              <a:rPr lang="ru-RU" sz="1800" spc="220" dirty="0" smtClean="0">
                <a:latin typeface="Times New Roman"/>
                <a:cs typeface="Times New Roman"/>
              </a:rPr>
              <a:t> </a:t>
            </a:r>
            <a:r>
              <a:rPr lang="ru-RU" sz="1800" dirty="0" smtClean="0">
                <a:latin typeface="Times New Roman"/>
                <a:cs typeface="Times New Roman"/>
              </a:rPr>
              <a:t>высокое</a:t>
            </a:r>
            <a:r>
              <a:rPr lang="ru-RU" sz="1800" spc="220" dirty="0" smtClean="0">
                <a:latin typeface="Times New Roman"/>
                <a:cs typeface="Times New Roman"/>
              </a:rPr>
              <a:t> </a:t>
            </a:r>
            <a:r>
              <a:rPr lang="ru-RU" sz="1800" dirty="0" smtClean="0">
                <a:latin typeface="Times New Roman"/>
                <a:cs typeface="Times New Roman"/>
              </a:rPr>
              <a:t>качество</a:t>
            </a:r>
            <a:r>
              <a:rPr lang="ru-RU" sz="1800" spc="215" dirty="0" smtClean="0">
                <a:latin typeface="Times New Roman"/>
                <a:cs typeface="Times New Roman"/>
              </a:rPr>
              <a:t> </a:t>
            </a:r>
            <a:r>
              <a:rPr lang="ru-RU" sz="1800" dirty="0" smtClean="0">
                <a:latin typeface="Times New Roman"/>
                <a:cs typeface="Times New Roman"/>
              </a:rPr>
              <a:t>знаний</a:t>
            </a:r>
            <a:r>
              <a:rPr lang="ru-RU" sz="1800" spc="215" dirty="0" smtClean="0">
                <a:latin typeface="Times New Roman"/>
                <a:cs typeface="Times New Roman"/>
              </a:rPr>
              <a:t> </a:t>
            </a:r>
            <a:r>
              <a:rPr lang="ru-RU" sz="1800" dirty="0" smtClean="0">
                <a:latin typeface="Times New Roman"/>
                <a:cs typeface="Times New Roman"/>
              </a:rPr>
              <a:t>по</a:t>
            </a:r>
            <a:r>
              <a:rPr lang="ru-RU" sz="1800" spc="245" dirty="0" smtClean="0">
                <a:latin typeface="Times New Roman"/>
                <a:cs typeface="Times New Roman"/>
              </a:rPr>
              <a:t> </a:t>
            </a:r>
            <a:r>
              <a:rPr lang="ru-RU" sz="1800" dirty="0" smtClean="0">
                <a:latin typeface="Times New Roman"/>
                <a:cs typeface="Times New Roman"/>
              </a:rPr>
              <a:t>литературному</a:t>
            </a:r>
            <a:r>
              <a:rPr lang="ru-RU" sz="1800" spc="195" dirty="0" smtClean="0">
                <a:latin typeface="Times New Roman"/>
                <a:cs typeface="Times New Roman"/>
              </a:rPr>
              <a:t> </a:t>
            </a:r>
            <a:r>
              <a:rPr lang="ru-RU" sz="1800" spc="-10" dirty="0" smtClean="0">
                <a:latin typeface="Times New Roman"/>
                <a:cs typeface="Times New Roman"/>
              </a:rPr>
              <a:t>чтению</a:t>
            </a:r>
            <a:r>
              <a:rPr lang="ru-RU" sz="1800" dirty="0" smtClean="0">
                <a:latin typeface="Times New Roman"/>
                <a:cs typeface="Times New Roman"/>
              </a:rPr>
              <a:t>–</a:t>
            </a:r>
            <a:r>
              <a:rPr lang="ru-RU" sz="1800" spc="215" dirty="0" smtClean="0">
                <a:latin typeface="Times New Roman"/>
                <a:cs typeface="Times New Roman"/>
              </a:rPr>
              <a:t> </a:t>
            </a:r>
            <a:r>
              <a:rPr lang="ru-RU" sz="1800" dirty="0" smtClean="0">
                <a:latin typeface="Times New Roman"/>
                <a:cs typeface="Times New Roman"/>
              </a:rPr>
              <a:t>86%,</a:t>
            </a:r>
            <a:r>
              <a:rPr lang="ru-RU" sz="1800" spc="245" dirty="0" smtClean="0">
                <a:latin typeface="Times New Roman"/>
                <a:cs typeface="Times New Roman"/>
              </a:rPr>
              <a:t> </a:t>
            </a:r>
            <a:r>
              <a:rPr lang="ru-RU" sz="1800" dirty="0" smtClean="0">
                <a:latin typeface="Times New Roman"/>
                <a:cs typeface="Times New Roman"/>
              </a:rPr>
              <a:t>самое</a:t>
            </a:r>
            <a:r>
              <a:rPr lang="ru-RU" sz="1800" spc="215" dirty="0" smtClean="0">
                <a:latin typeface="Times New Roman"/>
                <a:cs typeface="Times New Roman"/>
              </a:rPr>
              <a:t> </a:t>
            </a:r>
            <a:r>
              <a:rPr lang="ru-RU" sz="1800" dirty="0" smtClean="0">
                <a:latin typeface="Times New Roman"/>
                <a:cs typeface="Times New Roman"/>
              </a:rPr>
              <a:t>низкое</a:t>
            </a:r>
            <a:r>
              <a:rPr lang="ru-RU" sz="1800" spc="240" dirty="0" smtClean="0">
                <a:latin typeface="Times New Roman"/>
                <a:cs typeface="Times New Roman"/>
              </a:rPr>
              <a:t> </a:t>
            </a:r>
            <a:r>
              <a:rPr lang="ru-RU" sz="1800" dirty="0" smtClean="0">
                <a:latin typeface="Times New Roman"/>
                <a:cs typeface="Times New Roman"/>
              </a:rPr>
              <a:t>по</a:t>
            </a:r>
            <a:r>
              <a:rPr lang="ru-RU" sz="1800" spc="250" dirty="0" smtClean="0">
                <a:latin typeface="Times New Roman"/>
                <a:cs typeface="Times New Roman"/>
              </a:rPr>
              <a:t> </a:t>
            </a:r>
            <a:r>
              <a:rPr lang="ru-RU" sz="1800" dirty="0" smtClean="0">
                <a:latin typeface="Times New Roman"/>
                <a:cs typeface="Times New Roman"/>
              </a:rPr>
              <a:t>казахскому</a:t>
            </a:r>
            <a:r>
              <a:rPr lang="ru-RU" sz="1800" spc="220" dirty="0" smtClean="0">
                <a:latin typeface="Times New Roman"/>
                <a:cs typeface="Times New Roman"/>
              </a:rPr>
              <a:t> </a:t>
            </a:r>
            <a:r>
              <a:rPr lang="ru-RU" sz="1800" dirty="0" smtClean="0">
                <a:latin typeface="Times New Roman"/>
                <a:cs typeface="Times New Roman"/>
              </a:rPr>
              <a:t>языку</a:t>
            </a:r>
            <a:r>
              <a:rPr lang="ru-RU" sz="1800" spc="215" dirty="0" smtClean="0">
                <a:latin typeface="Times New Roman"/>
                <a:cs typeface="Times New Roman"/>
              </a:rPr>
              <a:t> </a:t>
            </a:r>
            <a:r>
              <a:rPr lang="ru-RU" sz="1800" dirty="0" smtClean="0">
                <a:latin typeface="Times New Roman"/>
                <a:cs typeface="Times New Roman"/>
              </a:rPr>
              <a:t>–</a:t>
            </a:r>
            <a:r>
              <a:rPr lang="ru-RU" sz="1800" spc="235" dirty="0" smtClean="0">
                <a:latin typeface="Times New Roman"/>
                <a:cs typeface="Times New Roman"/>
              </a:rPr>
              <a:t> </a:t>
            </a:r>
            <a:r>
              <a:rPr lang="ru-RU" sz="1800" dirty="0" smtClean="0">
                <a:latin typeface="Times New Roman"/>
                <a:cs typeface="Times New Roman"/>
              </a:rPr>
              <a:t>62%.</a:t>
            </a:r>
            <a:r>
              <a:rPr lang="ru-RU" sz="1800" spc="250" dirty="0" smtClean="0">
                <a:latin typeface="Times New Roman"/>
                <a:cs typeface="Times New Roman"/>
              </a:rPr>
              <a:t> </a:t>
            </a:r>
            <a:r>
              <a:rPr lang="ru-RU" sz="1800" spc="-50" dirty="0" smtClean="0">
                <a:latin typeface="Times New Roman"/>
                <a:cs typeface="Times New Roman"/>
              </a:rPr>
              <a:t>В</a:t>
            </a:r>
            <a:r>
              <a:rPr lang="ru-RU" sz="1800" spc="-10" dirty="0" smtClean="0">
                <a:latin typeface="Times New Roman"/>
                <a:cs typeface="Times New Roman"/>
              </a:rPr>
              <a:t> </a:t>
            </a:r>
            <a:r>
              <a:rPr lang="ru-RU" sz="1800" dirty="0" smtClean="0">
                <a:latin typeface="Times New Roman"/>
                <a:cs typeface="Times New Roman"/>
              </a:rPr>
              <a:t>данном</a:t>
            </a:r>
            <a:r>
              <a:rPr lang="ru-RU" sz="1800" spc="-10" dirty="0" smtClean="0">
                <a:latin typeface="Times New Roman"/>
                <a:cs typeface="Times New Roman"/>
              </a:rPr>
              <a:t> </a:t>
            </a:r>
            <a:r>
              <a:rPr lang="ru-RU" sz="1800" dirty="0" smtClean="0">
                <a:latin typeface="Times New Roman"/>
                <a:cs typeface="Times New Roman"/>
              </a:rPr>
              <a:t>классе</a:t>
            </a:r>
            <a:r>
              <a:rPr lang="ru-RU" sz="1800" spc="-5" dirty="0" smtClean="0">
                <a:latin typeface="Times New Roman"/>
                <a:cs typeface="Times New Roman"/>
              </a:rPr>
              <a:t> </a:t>
            </a:r>
            <a:r>
              <a:rPr lang="ru-RU" sz="1800" dirty="0" smtClean="0">
                <a:latin typeface="Times New Roman"/>
                <a:cs typeface="Times New Roman"/>
              </a:rPr>
              <a:t>2</a:t>
            </a:r>
            <a:r>
              <a:rPr lang="ru-RU" sz="1800" spc="-15" dirty="0" smtClean="0">
                <a:latin typeface="Times New Roman"/>
                <a:cs typeface="Times New Roman"/>
              </a:rPr>
              <a:t> </a:t>
            </a:r>
            <a:r>
              <a:rPr lang="ru-RU" sz="1800" spc="-10" dirty="0" smtClean="0">
                <a:latin typeface="Times New Roman"/>
                <a:cs typeface="Times New Roman"/>
              </a:rPr>
              <a:t>отличников</a:t>
            </a:r>
            <a:r>
              <a:rPr lang="ru-RU" sz="1800" spc="-15" dirty="0" smtClean="0">
                <a:latin typeface="Times New Roman"/>
                <a:cs typeface="Times New Roman"/>
              </a:rPr>
              <a:t> </a:t>
            </a:r>
            <a:r>
              <a:rPr lang="ru-RU" sz="1800" dirty="0" smtClean="0">
                <a:latin typeface="Times New Roman"/>
                <a:cs typeface="Times New Roman"/>
              </a:rPr>
              <a:t>и</a:t>
            </a:r>
            <a:r>
              <a:rPr lang="ru-RU" sz="1800" spc="-15" dirty="0" smtClean="0">
                <a:latin typeface="Times New Roman"/>
                <a:cs typeface="Times New Roman"/>
              </a:rPr>
              <a:t> </a:t>
            </a:r>
            <a:r>
              <a:rPr lang="ru-RU" sz="1800" dirty="0" smtClean="0">
                <a:latin typeface="Times New Roman"/>
                <a:cs typeface="Times New Roman"/>
              </a:rPr>
              <a:t>9</a:t>
            </a:r>
            <a:r>
              <a:rPr lang="ru-RU" sz="1800" spc="-10" dirty="0" smtClean="0">
                <a:latin typeface="Times New Roman"/>
                <a:cs typeface="Times New Roman"/>
              </a:rPr>
              <a:t> хорошистов.</a:t>
            </a:r>
            <a:endParaRPr lang="ru-RU"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932" y="511810"/>
            <a:ext cx="5131435" cy="230832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460375">
              <a:lnSpc>
                <a:spcPts val="1590"/>
              </a:lnSpc>
            </a:pPr>
            <a:r>
              <a:rPr sz="1400" b="1" spc="-10" dirty="0" err="1" smtClean="0">
                <a:latin typeface="Times New Roman"/>
                <a:cs typeface="Times New Roman"/>
              </a:rPr>
              <a:t>Выводы</a:t>
            </a:r>
            <a:r>
              <a:rPr sz="1400" b="1" spc="-10" dirty="0">
                <a:latin typeface="Times New Roman"/>
                <a:cs typeface="Times New Roman"/>
              </a:rPr>
              <a:t>: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6932" y="1124839"/>
            <a:ext cx="9460865" cy="2286635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15875" indent="271145" algn="just">
              <a:lnSpc>
                <a:spcPts val="1610"/>
              </a:lnSpc>
              <a:spcBef>
                <a:spcPts val="204"/>
              </a:spcBef>
            </a:pP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итогам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четверти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начальном</a:t>
            </a:r>
            <a:r>
              <a:rPr sz="1400" spc="1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уровне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обучения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прослеживается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значительная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отрицательная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динамика</a:t>
            </a:r>
            <a:r>
              <a:rPr sz="1400" spc="1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во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всех </a:t>
            </a:r>
            <a:r>
              <a:rPr sz="1400" dirty="0">
                <a:latin typeface="Times New Roman"/>
                <a:cs typeface="Times New Roman"/>
              </a:rPr>
              <a:t>классах.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большое</a:t>
            </a:r>
            <a:r>
              <a:rPr sz="1400" spc="3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снижение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4Г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20%.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Возможно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это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связано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сменой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учителя-предметника.</a:t>
            </a:r>
            <a:endParaRPr sz="1400">
              <a:latin typeface="Times New Roman"/>
              <a:cs typeface="Times New Roman"/>
            </a:endParaRPr>
          </a:p>
          <a:p>
            <a:pPr marL="460375" algn="just">
              <a:lnSpc>
                <a:spcPts val="1540"/>
              </a:lnSpc>
            </a:pPr>
            <a:r>
              <a:rPr sz="1400" dirty="0">
                <a:latin typeface="Times New Roman"/>
                <a:cs typeface="Times New Roman"/>
              </a:rPr>
              <a:t>Самый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высокий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показатель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качественной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успеваемости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во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4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А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3А,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классах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92%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87%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соответственно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(учителя:</a:t>
            </a:r>
            <a:endParaRPr sz="1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95700"/>
              </a:lnSpc>
              <a:spcBef>
                <a:spcPts val="45"/>
              </a:spcBef>
            </a:pPr>
            <a:r>
              <a:rPr sz="1400" dirty="0">
                <a:latin typeface="Times New Roman"/>
                <a:cs typeface="Times New Roman"/>
              </a:rPr>
              <a:t>Федченко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Н.Н.,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Помогайко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Т.В.,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Галкина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Р.М..).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Самый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низкий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показатель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52%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4Г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классе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(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учитель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Агеева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О.И.).</a:t>
            </a:r>
            <a:r>
              <a:rPr sz="1400" spc="120" dirty="0">
                <a:latin typeface="Times New Roman"/>
                <a:cs typeface="Times New Roman"/>
              </a:rPr>
              <a:t>  </a:t>
            </a:r>
            <a:r>
              <a:rPr sz="1400" spc="-50" dirty="0">
                <a:latin typeface="Times New Roman"/>
                <a:cs typeface="Times New Roman"/>
              </a:rPr>
              <a:t>В </a:t>
            </a:r>
            <a:r>
              <a:rPr sz="1400" dirty="0">
                <a:latin typeface="Times New Roman"/>
                <a:cs typeface="Times New Roman"/>
              </a:rPr>
              <a:t>разрезе</a:t>
            </a:r>
            <a:r>
              <a:rPr sz="1400" spc="3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предметов</a:t>
            </a:r>
            <a:r>
              <a:rPr sz="1400" spc="3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самым</a:t>
            </a:r>
            <a:r>
              <a:rPr sz="1400" spc="3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низким</a:t>
            </a:r>
            <a:r>
              <a:rPr sz="1400" spc="3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качеством</a:t>
            </a:r>
            <a:r>
              <a:rPr sz="1400" spc="3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3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является</a:t>
            </a:r>
            <a:r>
              <a:rPr sz="1400" spc="3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4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3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3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иностранному</a:t>
            </a:r>
            <a:r>
              <a:rPr sz="1400" spc="33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языку</a:t>
            </a:r>
            <a:r>
              <a:rPr sz="1400" spc="3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3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4Г</a:t>
            </a:r>
            <a:r>
              <a:rPr sz="1400" spc="36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классе </a:t>
            </a:r>
            <a:r>
              <a:rPr sz="1400" dirty="0">
                <a:latin typeface="Times New Roman"/>
                <a:cs typeface="Times New Roman"/>
              </a:rPr>
              <a:t>(Маньшина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Н.В.),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также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наблюдается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низкое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качество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русскому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языку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сравнению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другими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предметами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spc="-50" dirty="0">
                <a:latin typeface="Times New Roman"/>
                <a:cs typeface="Times New Roman"/>
              </a:rPr>
              <a:t>в </a:t>
            </a:r>
            <a:r>
              <a:rPr sz="1400" dirty="0">
                <a:latin typeface="Times New Roman"/>
                <a:cs typeface="Times New Roman"/>
              </a:rPr>
              <a:t>2Д</a:t>
            </a:r>
            <a:r>
              <a:rPr sz="1400" spc="8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-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62%,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2В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68%,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2г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64%,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4Б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67%,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казахскому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языку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62%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4Г.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Самое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высокое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3А,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3В,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4А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естествознанию, математике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литературному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чтению -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100%.</a:t>
            </a:r>
            <a:endParaRPr sz="1400">
              <a:latin typeface="Times New Roman"/>
              <a:cs typeface="Times New Roman"/>
            </a:endParaRPr>
          </a:p>
          <a:p>
            <a:pPr marL="12700" marR="5715" indent="447675" algn="just">
              <a:lnSpc>
                <a:spcPts val="1610"/>
              </a:lnSpc>
              <a:spcBef>
                <a:spcPts val="45"/>
              </a:spcBef>
            </a:pPr>
            <a:r>
              <a:rPr sz="1400" dirty="0">
                <a:latin typeface="Times New Roman"/>
                <a:cs typeface="Times New Roman"/>
              </a:rPr>
              <a:t>Снижение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качества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знаний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некоторых</a:t>
            </a:r>
            <a:r>
              <a:rPr sz="1400" spc="114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классах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связано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наличием</a:t>
            </a:r>
            <a:r>
              <a:rPr sz="1400" spc="1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обучающихся</a:t>
            </a:r>
            <a:r>
              <a:rPr sz="1400" spc="1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(12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обучающихся),</a:t>
            </a:r>
            <a:r>
              <a:rPr sz="1400" spc="1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имеющими </a:t>
            </a:r>
            <a:r>
              <a:rPr sz="1400" dirty="0">
                <a:latin typeface="Times New Roman"/>
                <a:cs typeface="Times New Roman"/>
              </a:rPr>
              <a:t>одну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«3»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следующим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предметам</a:t>
            </a:r>
            <a:r>
              <a:rPr sz="1400" b="1" dirty="0">
                <a:latin typeface="Times New Roman"/>
                <a:cs typeface="Times New Roman"/>
              </a:rPr>
              <a:t>.</a:t>
            </a:r>
            <a:r>
              <a:rPr sz="1400" b="1" spc="7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При</a:t>
            </a:r>
            <a:r>
              <a:rPr sz="1400" b="1" spc="5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отсутствии</a:t>
            </a:r>
            <a:r>
              <a:rPr sz="1400" b="1" spc="6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данных</a:t>
            </a:r>
            <a:r>
              <a:rPr sz="1400" b="1" spc="6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обучающихся</a:t>
            </a:r>
            <a:r>
              <a:rPr sz="1400" b="1" spc="5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показатели</a:t>
            </a:r>
            <a:r>
              <a:rPr sz="1400" b="1" spc="5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качества</a:t>
            </a:r>
            <a:r>
              <a:rPr sz="1400" b="1" spc="6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знаний</a:t>
            </a:r>
            <a:r>
              <a:rPr sz="1400" b="1" spc="11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повысились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590"/>
              </a:lnSpc>
            </a:pPr>
            <a:r>
              <a:rPr sz="1400" b="1" dirty="0">
                <a:latin typeface="Times New Roman"/>
                <a:cs typeface="Times New Roman"/>
              </a:rPr>
              <a:t>бы</a:t>
            </a:r>
            <a:r>
              <a:rPr sz="1400" b="1" spc="-3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до</a:t>
            </a:r>
            <a:r>
              <a:rPr sz="1400" b="1" spc="-4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77%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при</a:t>
            </a:r>
            <a:r>
              <a:rPr sz="1400" b="1" spc="-10" dirty="0">
                <a:latin typeface="Times New Roman"/>
                <a:cs typeface="Times New Roman"/>
              </a:rPr>
              <a:t> настоящем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качестве </a:t>
            </a:r>
            <a:r>
              <a:rPr sz="1400" b="1" spc="-25" dirty="0">
                <a:latin typeface="Times New Roman"/>
                <a:cs typeface="Times New Roman"/>
              </a:rPr>
              <a:t>74%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6932" y="3580956"/>
            <a:ext cx="8855710" cy="88709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000125">
              <a:lnSpc>
                <a:spcPct val="100000"/>
              </a:lnSpc>
              <a:spcBef>
                <a:spcPts val="90"/>
              </a:spcBef>
            </a:pPr>
            <a:r>
              <a:rPr sz="1400" b="1" spc="-10" dirty="0">
                <a:latin typeface="Times New Roman"/>
                <a:cs typeface="Times New Roman"/>
              </a:rPr>
              <a:t>Причины:</a:t>
            </a:r>
            <a:endParaRPr sz="1400" dirty="0">
              <a:latin typeface="Times New Roman"/>
              <a:cs typeface="Times New Roman"/>
            </a:endParaRPr>
          </a:p>
          <a:p>
            <a:pPr marL="283845" indent="-271145">
              <a:lnSpc>
                <a:spcPct val="100000"/>
              </a:lnSpc>
              <a:buFont typeface="Symbol"/>
              <a:buChar char=""/>
              <a:tabLst>
                <a:tab pos="283845" algn="l"/>
              </a:tabLst>
            </a:pPr>
            <a:r>
              <a:rPr sz="1400" dirty="0">
                <a:latin typeface="Times New Roman"/>
                <a:cs typeface="Times New Roman"/>
              </a:rPr>
              <a:t>Низкая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мотивация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учебе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некоторых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обучающихся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склонность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наукам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естественно-математического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цикла;</a:t>
            </a:r>
            <a:endParaRPr sz="1400" dirty="0">
              <a:latin typeface="Times New Roman"/>
              <a:cs typeface="Times New Roman"/>
            </a:endParaRPr>
          </a:p>
          <a:p>
            <a:pPr marL="283845" indent="-271145">
              <a:lnSpc>
                <a:spcPct val="100000"/>
              </a:lnSpc>
              <a:spcBef>
                <a:spcPts val="50"/>
              </a:spcBef>
              <a:buFont typeface="Symbol"/>
              <a:buChar char=""/>
              <a:tabLst>
                <a:tab pos="283845" algn="l"/>
              </a:tabLst>
            </a:pPr>
            <a:r>
              <a:rPr sz="1400" spc="-10" dirty="0">
                <a:latin typeface="Times New Roman"/>
                <a:cs typeface="Times New Roman"/>
              </a:rPr>
              <a:t>Несистематический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контроль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стороны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родителей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за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выполнением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домашних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заданий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успеваемостью;</a:t>
            </a:r>
            <a:endParaRPr sz="1400" dirty="0">
              <a:latin typeface="Times New Roman"/>
              <a:cs typeface="Times New Roman"/>
            </a:endParaRPr>
          </a:p>
          <a:p>
            <a:pPr marL="283845" indent="-27114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283845" algn="l"/>
              </a:tabLst>
            </a:pPr>
            <a:r>
              <a:rPr sz="1400" spc="-10" dirty="0">
                <a:latin typeface="Times New Roman"/>
                <a:cs typeface="Times New Roman"/>
              </a:rPr>
              <a:t>Недостаточная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индивидуальная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работа учителя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восполнению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пробелов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знаниях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учащихся.</a:t>
            </a:r>
            <a:endParaRPr sz="1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</TotalTime>
  <Words>4923</Words>
  <Application>Microsoft Office PowerPoint</Application>
  <PresentationFormat>Произвольный</PresentationFormat>
  <Paragraphs>1274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Arial</vt:lpstr>
      <vt:lpstr>Symbol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Zavuch-215</cp:lastModifiedBy>
  <cp:revision>3</cp:revision>
  <dcterms:created xsi:type="dcterms:W3CDTF">2023-11-13T07:26:15Z</dcterms:created>
  <dcterms:modified xsi:type="dcterms:W3CDTF">2023-11-13T08:51:06Z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2023-11-13T00:00:00Z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2023-11-13T00:00:00Z</vt:filetime>
  </property>
  <property fmtid="{D5CDD505-2E9C-101B-9397-08002B2CF9AE}" pid="5" name="Producer">
    <vt:lpwstr>www.ilovepdf.com</vt:lpwstr>
  </property>
</Properties>
</file>