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900" y="-9338"/>
            <a:ext cx="10723576" cy="7581526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2651667"/>
            <a:ext cx="6814024" cy="1815505"/>
          </a:xfrm>
        </p:spPr>
        <p:txBody>
          <a:bodyPr anchor="b">
            <a:noAutofit/>
          </a:bodyPr>
          <a:lstStyle>
            <a:lvl1pPr algn="r">
              <a:defRPr sz="5955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69" y="4467170"/>
            <a:ext cx="6814024" cy="120963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84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254"/>
            <a:ext cx="7423299" cy="3753414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3" y="4929858"/>
            <a:ext cx="7423299" cy="173242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2253"/>
            <a:ext cx="7101080" cy="3333256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645" y="4005510"/>
            <a:ext cx="6338160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29858"/>
            <a:ext cx="7423300" cy="173242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64504" y="871611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3230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018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130553"/>
            <a:ext cx="7423300" cy="2862216"/>
          </a:xfrm>
        </p:spPr>
        <p:txBody>
          <a:bodyPr anchor="b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1669511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17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2253"/>
            <a:ext cx="7101080" cy="3333256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5668"/>
            <a:ext cx="7423301" cy="56710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1669511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64504" y="871611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3230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193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1" y="672253"/>
            <a:ext cx="7415991" cy="3333256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5668"/>
            <a:ext cx="7423301" cy="56710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1669511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00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82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0134" y="672254"/>
            <a:ext cx="1144666" cy="579118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892" y="672254"/>
            <a:ext cx="6075294" cy="579118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13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870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3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978458"/>
            <a:ext cx="7423300" cy="2014313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4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253"/>
            <a:ext cx="7423299" cy="14565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894" y="2382650"/>
            <a:ext cx="3611372" cy="4279629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819" y="2382651"/>
            <a:ext cx="3611373" cy="4279630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59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253"/>
            <a:ext cx="7423298" cy="145654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3084"/>
            <a:ext cx="3614369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92" y="3018575"/>
            <a:ext cx="3614369" cy="364370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821" y="2383084"/>
            <a:ext cx="3614369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821" y="3018575"/>
            <a:ext cx="3614369" cy="364370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2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672253"/>
            <a:ext cx="7423299" cy="14565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8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1652627"/>
            <a:ext cx="3262963" cy="1409864"/>
          </a:xfrm>
        </p:spPr>
        <p:txBody>
          <a:bodyPr anchor="b">
            <a:normAutofit/>
          </a:bodyPr>
          <a:lstStyle>
            <a:lvl1pPr>
              <a:defRPr sz="220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408" y="567848"/>
            <a:ext cx="3959782" cy="609443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3062490"/>
            <a:ext cx="3262963" cy="2850073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5293995"/>
            <a:ext cx="7423299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892" y="672254"/>
            <a:ext cx="7423299" cy="424097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5918981"/>
            <a:ext cx="7423299" cy="743299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1" y="-9338"/>
            <a:ext cx="10723578" cy="758152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893" y="672253"/>
            <a:ext cx="7423298" cy="1456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2651"/>
            <a:ext cx="7423299" cy="4279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1149" y="6662281"/>
            <a:ext cx="80005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" y="6662281"/>
            <a:ext cx="5406310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690" y="6662281"/>
            <a:ext cx="59950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8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246634"/>
            <a:ext cx="9097645" cy="248475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423795" marR="2421255" algn="ctr">
              <a:lnSpc>
                <a:spcPts val="1610"/>
              </a:lnSpc>
              <a:spcBef>
                <a:spcPts val="200"/>
              </a:spcBef>
            </a:pPr>
            <a:r>
              <a:rPr sz="1400" b="1" spc="-10" dirty="0">
                <a:latin typeface="Times New Roman"/>
                <a:cs typeface="Times New Roman"/>
              </a:rPr>
              <a:t>Аналитическая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справка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результативности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обучения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четверть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2023-</a:t>
            </a:r>
            <a:r>
              <a:rPr sz="1400" b="1" dirty="0">
                <a:latin typeface="Times New Roman"/>
                <a:cs typeface="Times New Roman"/>
              </a:rPr>
              <a:t>2024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учебный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год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ts val="1530"/>
              </a:lnSpc>
            </a:pPr>
            <a:r>
              <a:rPr sz="1400" b="1" dirty="0">
                <a:latin typeface="Times New Roman"/>
                <a:cs typeface="Times New Roman"/>
              </a:rPr>
              <a:t>КГУ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«Общеобразовательная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школа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№6 отдела</a:t>
            </a:r>
            <a:r>
              <a:rPr sz="1400" b="1" spc="-10" dirty="0">
                <a:latin typeface="Times New Roman"/>
                <a:cs typeface="Times New Roman"/>
              </a:rPr>
              <a:t> образования</a:t>
            </a:r>
            <a:endParaRPr sz="1400" dirty="0">
              <a:latin typeface="Times New Roman"/>
              <a:cs typeface="Times New Roman"/>
            </a:endParaRPr>
          </a:p>
          <a:p>
            <a:pPr marL="42545" algn="ctr">
              <a:lnSpc>
                <a:spcPts val="1600"/>
              </a:lnSpc>
            </a:pPr>
            <a:r>
              <a:rPr sz="1400" b="1" dirty="0">
                <a:latin typeface="Times New Roman"/>
                <a:cs typeface="Times New Roman"/>
              </a:rPr>
              <a:t>акимата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города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Лисаковска»УОАКО.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47675" algn="just">
              <a:lnSpc>
                <a:spcPts val="1610"/>
              </a:lnSpc>
              <a:spcBef>
                <a:spcPts val="70"/>
              </a:spcBef>
            </a:pPr>
            <a:r>
              <a:rPr sz="1400" b="1" dirty="0">
                <a:latin typeface="Times New Roman"/>
                <a:cs typeface="Times New Roman"/>
              </a:rPr>
              <a:t>Цель</a:t>
            </a:r>
            <a:r>
              <a:rPr sz="1400" b="1" spc="4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анализа:</a:t>
            </a:r>
            <a:r>
              <a:rPr sz="1400" b="1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анализ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эффективности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учебно-</a:t>
            </a:r>
            <a:r>
              <a:rPr sz="1400" dirty="0">
                <a:latin typeface="Times New Roman"/>
                <a:cs typeface="Times New Roman"/>
              </a:rPr>
              <a:t>воспитательного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процесса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классов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предметов, </a:t>
            </a:r>
            <a:r>
              <a:rPr sz="1400" dirty="0">
                <a:latin typeface="Times New Roman"/>
                <a:cs typeface="Times New Roman"/>
              </a:rPr>
              <a:t>определение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проблем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обозначение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путей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решения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2023-</a:t>
            </a:r>
            <a:r>
              <a:rPr sz="1400" dirty="0">
                <a:latin typeface="Times New Roman"/>
                <a:cs typeface="Times New Roman"/>
              </a:rPr>
              <a:t>2024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учебного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года,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координация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работы </a:t>
            </a:r>
            <a:r>
              <a:rPr sz="1400" dirty="0">
                <a:latin typeface="Times New Roman"/>
                <a:cs typeface="Times New Roman"/>
              </a:rPr>
              <a:t>педагогического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коллектива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улучшение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оказания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предоставления</a:t>
            </a:r>
            <a:r>
              <a:rPr sz="1400" spc="2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образовательных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услуг,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повышение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знаний.</a:t>
            </a:r>
            <a:endParaRPr sz="1400" dirty="0">
              <a:latin typeface="Times New Roman"/>
              <a:cs typeface="Times New Roman"/>
            </a:endParaRPr>
          </a:p>
          <a:p>
            <a:pPr marL="460375" algn="just">
              <a:lnSpc>
                <a:spcPts val="1525"/>
              </a:lnSpc>
            </a:pPr>
            <a:r>
              <a:rPr sz="1400" b="1" dirty="0">
                <a:latin typeface="Times New Roman"/>
                <a:cs typeface="Times New Roman"/>
              </a:rPr>
              <a:t>Объект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контроля: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оперативная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движении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обучаемых,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успеваемости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2-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классов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(по</a:t>
            </a:r>
            <a:endParaRPr sz="1400" dirty="0">
              <a:latin typeface="Times New Roman"/>
              <a:cs typeface="Times New Roman"/>
            </a:endParaRPr>
          </a:p>
          <a:p>
            <a:pPr marL="12700" marR="13335" algn="just">
              <a:lnSpc>
                <a:spcPts val="1630"/>
              </a:lnSpc>
              <a:spcBef>
                <a:spcPts val="60"/>
              </a:spcBef>
            </a:pPr>
            <a:r>
              <a:rPr sz="1400" dirty="0">
                <a:latin typeface="Times New Roman"/>
                <a:cs typeface="Times New Roman"/>
              </a:rPr>
              <a:t>отчетам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классных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руководителей), отчеты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движению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 анализу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предметного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мониторинга, </a:t>
            </a:r>
            <a:r>
              <a:rPr sz="1400" spc="-10" dirty="0">
                <a:latin typeface="Times New Roman"/>
                <a:cs typeface="Times New Roman"/>
              </a:rPr>
              <a:t>аналитических </a:t>
            </a:r>
            <a:r>
              <a:rPr sz="1400" dirty="0">
                <a:latin typeface="Times New Roman"/>
                <a:cs typeface="Times New Roman"/>
              </a:rPr>
              <a:t>справок </a:t>
            </a:r>
            <a:r>
              <a:rPr sz="1400" spc="-10" dirty="0">
                <a:latin typeface="Times New Roman"/>
                <a:cs typeface="Times New Roman"/>
              </a:rPr>
              <a:t>учителей-предметников.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latin typeface="Times New Roman"/>
                <a:cs typeface="Times New Roman"/>
              </a:rPr>
              <a:t>1.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Сведения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учащихся: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общее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количество,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численность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уровням </a:t>
            </a:r>
            <a:r>
              <a:rPr sz="1400" b="1" spc="-10" dirty="0">
                <a:latin typeface="Times New Roman"/>
                <a:cs typeface="Times New Roman"/>
              </a:rPr>
              <a:t>обучения.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6144" y="2725801"/>
          <a:ext cx="9213850" cy="907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Кол-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1-4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5-9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10-11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Итого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начало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843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+3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+3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+6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6596" y="3612896"/>
            <a:ext cx="9093835" cy="10522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7675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конец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количество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843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человек,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положительная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динамика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сравнении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с </a:t>
            </a:r>
            <a:r>
              <a:rPr sz="1400" dirty="0">
                <a:latin typeface="Times New Roman"/>
                <a:cs typeface="Times New Roman"/>
              </a:rPr>
              <a:t>началом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обучающихся.</a:t>
            </a:r>
            <a:endParaRPr sz="1400" dirty="0">
              <a:latin typeface="Times New Roman"/>
              <a:cs typeface="Times New Roman"/>
            </a:endParaRPr>
          </a:p>
          <a:p>
            <a:pPr marL="3792854" marR="7620" indent="-3778250">
              <a:lnSpc>
                <a:spcPts val="1610"/>
              </a:lnSpc>
              <a:spcBef>
                <a:spcPts val="5"/>
              </a:spcBef>
            </a:pPr>
            <a:endParaRPr lang="ru-RU" sz="1400" b="1" dirty="0" smtClean="0">
              <a:latin typeface="Times New Roman"/>
              <a:cs typeface="Times New Roman"/>
            </a:endParaRPr>
          </a:p>
          <a:p>
            <a:pPr marL="3792854" marR="7620" indent="-3778250">
              <a:lnSpc>
                <a:spcPts val="1610"/>
              </a:lnSpc>
              <a:spcBef>
                <a:spcPts val="5"/>
              </a:spcBef>
            </a:pPr>
            <a:r>
              <a:rPr sz="1400" b="1" dirty="0" smtClean="0">
                <a:latin typeface="Times New Roman"/>
                <a:cs typeface="Times New Roman"/>
              </a:rPr>
              <a:t>2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Динамика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абсолютной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качественной успеваемости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четверть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2023-2024уч.г.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сравнении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итогами </a:t>
            </a:r>
            <a:r>
              <a:rPr sz="1400" b="1" spc="-10" dirty="0">
                <a:latin typeface="Times New Roman"/>
                <a:cs typeface="Times New Roman"/>
              </a:rPr>
              <a:t>2022- </a:t>
            </a:r>
            <a:r>
              <a:rPr sz="1400" b="1" dirty="0">
                <a:latin typeface="Times New Roman"/>
                <a:cs typeface="Times New Roman"/>
              </a:rPr>
              <a:t>2023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учебного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года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631058" y="4662170"/>
          <a:ext cx="5962649" cy="191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успеваемость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2-4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5-9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10-11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Итого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 четверть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2023-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2024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Качество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знаний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2-4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5-9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10-11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Итого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88975" marR="142240" indent="-539750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2022-2023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учебный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1четверть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2023-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2024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+3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524" y="511810"/>
            <a:ext cx="9910445" cy="43601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86995" algn="ctr">
              <a:lnSpc>
                <a:spcPts val="1555"/>
              </a:lnSpc>
            </a:pPr>
            <a:r>
              <a:rPr sz="1400" b="1" u="sng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5-</a:t>
            </a:r>
            <a:r>
              <a:rPr sz="1400" b="1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sz="1400" b="1" u="sng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КЛАССЫ</a:t>
            </a:r>
            <a:endParaRPr sz="1400" dirty="0">
              <a:latin typeface="Times New Roman"/>
              <a:cs typeface="Times New Roman"/>
            </a:endParaRPr>
          </a:p>
          <a:p>
            <a:pPr marL="86360" algn="ctr">
              <a:lnSpc>
                <a:spcPts val="1645"/>
              </a:lnSpc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Качество</a:t>
            </a:r>
            <a:r>
              <a:rPr sz="1400" b="1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знаний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итогам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четверти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2023-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2024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учебного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года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76737"/>
              </p:ext>
            </p:extLst>
          </p:nvPr>
        </p:nvGraphicFramePr>
        <p:xfrm>
          <a:off x="2878201" y="1582547"/>
          <a:ext cx="3561714" cy="326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5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К/З1ч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Классный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руководитель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З.Т.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5б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5в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Тасанова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Г.С.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Орунбаева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Ш.А.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М.В.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Ерменова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М.Т.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4454" y="514858"/>
            <a:ext cx="44786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«А»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Классный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3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Темирбаева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З.Т.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50058" y="902462"/>
          <a:ext cx="5761355" cy="1855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4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М.В./Тасанова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Бельдинцева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З.Т./Кульсейтова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68883" y="2740914"/>
            <a:ext cx="9698355" cy="8552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509270" algn="just">
              <a:lnSpc>
                <a:spcPct val="96400"/>
              </a:lnSpc>
              <a:spcBef>
                <a:spcPts val="15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67%,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качество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80% (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13%).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25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-10" dirty="0">
                <a:latin typeface="Times New Roman"/>
                <a:cs typeface="Times New Roman"/>
              </a:rPr>
              <a:t> языку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71%,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истории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Казахстана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96%.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endParaRPr sz="1400" dirty="0" smtClean="0">
              <a:latin typeface="Times New Roman"/>
              <a:cs typeface="Times New Roman"/>
            </a:endParaRPr>
          </a:p>
          <a:p>
            <a:pPr marL="1695450">
              <a:lnSpc>
                <a:spcPct val="100000"/>
              </a:lnSpc>
              <a:tabLst>
                <a:tab pos="2713990" algn="l"/>
                <a:tab pos="745172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«Б»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2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Рожкова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И.А.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58618" y="3970020"/>
          <a:ext cx="5762625" cy="1855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М.В./Тасанова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Бельдинцева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Садыбекова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С.Н./Кульсейтова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68883" y="5808345"/>
            <a:ext cx="9696450" cy="6464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509270" algn="just">
              <a:lnSpc>
                <a:spcPts val="16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5Б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72%,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качество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79%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5%).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12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иностранному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76%,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92%.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2014" y="514858"/>
            <a:ext cx="57816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47725" algn="l"/>
                <a:tab pos="5768340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«В»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Классный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Мамельбаева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Г.С.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58618" y="743966"/>
          <a:ext cx="5762625" cy="1858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Н.В./Тасанова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Бельдинцева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Г.С./Каррамова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883" y="2585085"/>
            <a:ext cx="9695180" cy="8540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509270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63%,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качество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71%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8%).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62%,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истории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Казахстана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79%.</a:t>
            </a:r>
            <a:endParaRPr sz="1400">
              <a:latin typeface="Times New Roman"/>
              <a:cs typeface="Times New Roman"/>
            </a:endParaRPr>
          </a:p>
          <a:p>
            <a:pPr marR="20955" algn="ctr">
              <a:lnSpc>
                <a:spcPts val="1630"/>
              </a:lnSpc>
              <a:tabLst>
                <a:tab pos="579120" algn="l"/>
                <a:tab pos="575627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«Г»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3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Жангабулова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Д.Б.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17698" y="3430270"/>
          <a:ext cx="5762625" cy="1856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Тасанова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Бельдинцева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68883" y="5268595"/>
            <a:ext cx="9689465" cy="6496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509270" algn="just">
              <a:lnSpc>
                <a:spcPct val="96400"/>
              </a:lnSpc>
              <a:spcBef>
                <a:spcPts val="15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5Г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61%,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качество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68%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7%).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4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 низкое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 знаний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литературе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61%,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естествознанию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89%.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1095" y="514858"/>
            <a:ext cx="57823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3110" algn="l"/>
                <a:tab pos="576897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«Д»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3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Касымов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О.Т.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06434"/>
              </p:ext>
            </p:extLst>
          </p:nvPr>
        </p:nvGraphicFramePr>
        <p:xfrm>
          <a:off x="2417698" y="743966"/>
          <a:ext cx="5762625" cy="1858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М.В../Тасанова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Бельдинцева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Садыбекова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С.Н./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Ергалиева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lang="ru-RU" sz="1200" dirty="0" err="1" smtClean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 Г.Б.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2540"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8404" y="2585085"/>
            <a:ext cx="9726295" cy="16713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42545" marR="5715" indent="509270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5Д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32%,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качество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61%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(-29%).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Резкое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произошло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из-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перехода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параллельные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классы.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32%,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spc="-10" dirty="0">
                <a:latin typeface="Times New Roman"/>
                <a:cs typeface="Times New Roman"/>
              </a:rPr>
              <a:t>естествознанию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64%.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spcBef>
                <a:spcPts val="45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Выводы:</a:t>
            </a:r>
            <a:r>
              <a:rPr sz="1400" b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5-х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классов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5Д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32%,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5Б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72%.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предметов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5Д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32%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(учитель: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lang="ru-RU" sz="1400" dirty="0" err="1" smtClean="0">
                <a:latin typeface="Times New Roman"/>
                <a:cs typeface="Times New Roman"/>
              </a:rPr>
              <a:t>Хайрат</a:t>
            </a:r>
            <a:r>
              <a:rPr lang="ru-RU" sz="1400" dirty="0" smtClean="0">
                <a:latin typeface="Times New Roman"/>
                <a:cs typeface="Times New Roman"/>
              </a:rPr>
              <a:t> Г.Б.</a:t>
            </a:r>
            <a:r>
              <a:rPr sz="1400" dirty="0" smtClean="0">
                <a:latin typeface="Times New Roman"/>
                <a:cs typeface="Times New Roman"/>
              </a:rPr>
              <a:t>.),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тоже</a:t>
            </a:r>
            <a:r>
              <a:rPr sz="1400" spc="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истории Казахстана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5А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96%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(учитель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Жуматова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Ж.З..)</a:t>
            </a:r>
            <a:endParaRPr sz="1400" dirty="0">
              <a:latin typeface="Times New Roman"/>
              <a:cs typeface="Times New Roman"/>
            </a:endParaRPr>
          </a:p>
          <a:p>
            <a:pPr marL="1270" algn="ctr">
              <a:lnSpc>
                <a:spcPts val="1585"/>
              </a:lnSpc>
              <a:tabLst>
                <a:tab pos="699135" algn="l"/>
                <a:tab pos="5757545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6«А»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2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Иманбаева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А.К.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17698" y="4247388"/>
          <a:ext cx="5762625" cy="185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А.К./Кабылова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Г.С./Ергалиева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2540"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38404" y="6088761"/>
            <a:ext cx="9728835" cy="6464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8309" algn="just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 46%, понижение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сравнению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 2022-</a:t>
            </a:r>
            <a:r>
              <a:rPr sz="1400" dirty="0">
                <a:latin typeface="Times New Roman"/>
                <a:cs typeface="Times New Roman"/>
              </a:rPr>
              <a:t>2023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учебным</a:t>
            </a:r>
            <a:r>
              <a:rPr sz="1400" spc="-10" dirty="0">
                <a:latin typeface="Times New Roman"/>
                <a:cs typeface="Times New Roman"/>
              </a:rPr>
              <a:t> годом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8%.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50%,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самое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истории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Казахстана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71%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1095" y="514858"/>
            <a:ext cx="57823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49935" algn="l"/>
                <a:tab pos="5768975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6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«Б»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2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Тасанова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А.К.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17698" y="743966"/>
          <a:ext cx="5762625" cy="1858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А.В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Тасанова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А.К./Кабылова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Г.С./Абуова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Б.Ж.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2540"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8404" y="2585085"/>
            <a:ext cx="9726930" cy="105854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448309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6Б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63%,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равнозначно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прошлого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учебного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года.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естествознанию,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русскому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67%, самое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10" dirty="0">
                <a:latin typeface="Times New Roman"/>
                <a:cs typeface="Times New Roman"/>
              </a:rPr>
              <a:t>иностранному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85%</a:t>
            </a:r>
            <a:endParaRPr sz="14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1565"/>
              </a:spcBef>
              <a:tabLst>
                <a:tab pos="664845" algn="l"/>
                <a:tab pos="576262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«В»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3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Гринкевич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О.С.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17698" y="3634740"/>
          <a:ext cx="5765800" cy="1858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А.К./Кабылова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Г.С./Абуова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Б.Ж.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38404" y="5475859"/>
            <a:ext cx="9726930" cy="12592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448309" algn="just">
              <a:lnSpc>
                <a:spcPts val="16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52%,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прошлого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11%.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естествознанию– </a:t>
            </a:r>
            <a:r>
              <a:rPr sz="1400" dirty="0">
                <a:latin typeface="Times New Roman"/>
                <a:cs typeface="Times New Roman"/>
              </a:rPr>
              <a:t>56%,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80%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530"/>
              </a:lnSpc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Выводы:</a:t>
            </a:r>
            <a:r>
              <a:rPr sz="1400" b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6-х классов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46%,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6Б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63%.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предметов</a:t>
            </a: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610"/>
              </a:lnSpc>
              <a:spcBef>
                <a:spcPts val="80"/>
              </a:spcBef>
            </a:pP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6А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50%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(Эпп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Н.Ю,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Иманбаева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А.К.,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Кабылова </a:t>
            </a:r>
            <a:r>
              <a:rPr sz="1400" dirty="0">
                <a:latin typeface="Times New Roman"/>
                <a:cs typeface="Times New Roman"/>
              </a:rPr>
              <a:t>А.А.),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6Б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85%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(Тасанова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А.К.,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Кабылова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А.А.)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8423" y="514858"/>
            <a:ext cx="58705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78205" algn="l"/>
                <a:tab pos="5857240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7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«А»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3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Хайрат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Г.Б.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75026" y="743966"/>
          <a:ext cx="584962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С.А./Пастухова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Г.С./Орунбаева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Ш.А.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8404" y="3835400"/>
            <a:ext cx="9730105" cy="10579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448309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7А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50%,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является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%.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учащийся,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геометрии,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50%,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географии–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67%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60"/>
              </a:spcBef>
              <a:tabLst>
                <a:tab pos="817244" algn="l"/>
                <a:tab pos="5844540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7«Б»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Жубатова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А.Ф.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375026" y="4884673"/>
          <a:ext cx="5849620" cy="2000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С.А./Пастухова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5026" y="539750"/>
          <a:ext cx="5849620" cy="1111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Мамельбаева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Г.С./Орунбаева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Ш.А.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68883" y="1630807"/>
            <a:ext cx="9698990" cy="43422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509270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«Б»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24%,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%: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обучающийся,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68%.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алгебре–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%.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8423" y="2832354"/>
            <a:ext cx="58705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52195" algn="l"/>
                <a:tab pos="5857240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7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«В»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Матвеева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С.А.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75026" y="3061462"/>
          <a:ext cx="584962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Ермухамбетова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С.А./Пастухова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Ергалиева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Р.А./Орунбаева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Ш.А.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Эпп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38404" y="6357010"/>
            <a:ext cx="9724390" cy="44195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8309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«В»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52%,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показателей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2022-</a:t>
            </a:r>
            <a:r>
              <a:rPr sz="1400" dirty="0">
                <a:latin typeface="Times New Roman"/>
                <a:cs typeface="Times New Roman"/>
              </a:rPr>
              <a:t>2023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учебного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16%.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человека,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географии -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80%.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геометрии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56%.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404" y="511810"/>
            <a:ext cx="9729470" cy="105791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0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Выводы:</a:t>
            </a:r>
            <a:r>
              <a:rPr sz="1400" b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параллели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7-</a:t>
            </a:r>
            <a:r>
              <a:rPr sz="1400" dirty="0">
                <a:latin typeface="Times New Roman"/>
                <a:cs typeface="Times New Roman"/>
              </a:rPr>
              <a:t>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классов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7б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24%,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7в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52%.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предметов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7Б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(Ермухамбетова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О.Ю..),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географии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7В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80%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(Фазылжанов А.А.)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20"/>
              </a:spcBef>
              <a:tabLst>
                <a:tab pos="874394" algn="l"/>
                <a:tab pos="594169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«А»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Ерсарина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Г.С.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29307" y="1561211"/>
          <a:ext cx="5941695" cy="260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39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R="635"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А.К./Маньшина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R="254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Г.С./Орунбаева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Ш.А.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R="127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36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8404" y="4146296"/>
            <a:ext cx="9723120" cy="10579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«А»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29%,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14%.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связано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выбытием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отличников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параллельный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языку-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71%.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биологии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истории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Казахстана 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42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%.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56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«Б»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2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Орунбаева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Ш.А.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83586" y="5198999"/>
          <a:ext cx="6033135" cy="1774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А.К./Маньшина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3586" y="539750"/>
          <a:ext cx="6033135" cy="133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Г.С./Орунбаева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Ш.А.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8404" y="1853565"/>
            <a:ext cx="9728835" cy="8534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8309" algn="just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«Б»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21%,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выше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%: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обучающихся,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литературе-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42%.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Самое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геометрии–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%.</a:t>
            </a:r>
            <a:endParaRPr sz="1400">
              <a:latin typeface="Times New Roman"/>
              <a:cs typeface="Times New Roman"/>
            </a:endParaRPr>
          </a:p>
          <a:p>
            <a:pPr marL="1270" algn="ctr">
              <a:lnSpc>
                <a:spcPts val="1585"/>
              </a:lnSpc>
              <a:tabLst>
                <a:tab pos="705485" algn="l"/>
                <a:tab pos="584644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«В»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Морковник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Н.В.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75026" y="2698369"/>
          <a:ext cx="585089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Иманбаева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Рожкова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38404" y="5790057"/>
            <a:ext cx="9726930" cy="6464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«В»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выше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 2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%: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4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90%.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алгебре–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это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тоже </a:t>
            </a:r>
            <a:r>
              <a:rPr sz="1400" dirty="0">
                <a:latin typeface="Times New Roman"/>
                <a:cs typeface="Times New Roman"/>
              </a:rPr>
              <a:t>является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достаточно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высоким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показателем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404" y="511810"/>
            <a:ext cx="9729470" cy="8540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0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Выводы:</a:t>
            </a:r>
            <a:r>
              <a:rPr sz="1400" b="1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параллели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8-</a:t>
            </a:r>
            <a:r>
              <a:rPr sz="1400" dirty="0">
                <a:latin typeface="Times New Roman"/>
                <a:cs typeface="Times New Roman"/>
              </a:rPr>
              <a:t>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классов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8б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21%,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8в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62%.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предметов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геометрии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8Б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21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(Лозовская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Л.П.,),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8в</a:t>
            </a:r>
            <a:r>
              <a:rPr sz="1400" spc="-10" dirty="0">
                <a:latin typeface="Times New Roman"/>
                <a:cs typeface="Times New Roman"/>
              </a:rPr>
              <a:t> классе </a:t>
            </a:r>
            <a:r>
              <a:rPr sz="1400" dirty="0">
                <a:latin typeface="Times New Roman"/>
                <a:cs typeface="Times New Roman"/>
              </a:rPr>
              <a:t>(Иманбаева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А.К.)-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90%</a:t>
            </a:r>
            <a:endParaRPr sz="1400">
              <a:latin typeface="Times New Roman"/>
              <a:cs typeface="Times New Roman"/>
            </a:endParaRPr>
          </a:p>
          <a:p>
            <a:pPr marL="1771650" algn="just">
              <a:lnSpc>
                <a:spcPts val="1590"/>
              </a:lnSpc>
              <a:tabLst>
                <a:tab pos="2795905" algn="l"/>
                <a:tab pos="7957820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9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Объезчик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М.В.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04338" y="1356995"/>
          <a:ext cx="6193155" cy="310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М.В.\Жубатова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З.Т.\Ерменова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8404" y="4448302"/>
            <a:ext cx="9730105" cy="10610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«А»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 качество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 четверть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44%,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 итогов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%: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биологии,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географии,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72%.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dirty="0">
                <a:latin typeface="Times New Roman"/>
                <a:cs typeface="Times New Roman"/>
              </a:rPr>
              <a:t>физике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химии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44%.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45"/>
              </a:spcBef>
              <a:tabLst>
                <a:tab pos="890269" algn="l"/>
                <a:tab pos="6186170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9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 Баранникова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И.Н.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04338" y="5500751"/>
          <a:ext cx="6193155" cy="141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243586"/>
            <a:ext cx="9100185" cy="18216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0375" algn="just">
              <a:lnSpc>
                <a:spcPts val="1645"/>
              </a:lnSpc>
              <a:spcBef>
                <a:spcPts val="90"/>
              </a:spcBef>
            </a:pP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итогам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четверти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успеваемость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школе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составила </a:t>
            </a:r>
            <a:r>
              <a:rPr sz="1600" spc="-20" dirty="0">
                <a:latin typeface="Times New Roman"/>
                <a:cs typeface="Times New Roman"/>
              </a:rPr>
              <a:t>99%.</a:t>
            </a:r>
            <a:endParaRPr sz="1600" dirty="0">
              <a:latin typeface="Times New Roman"/>
              <a:cs typeface="Times New Roman"/>
            </a:endParaRPr>
          </a:p>
          <a:p>
            <a:pPr marL="12700" marR="5715" indent="447675" algn="just">
              <a:lnSpc>
                <a:spcPct val="95800"/>
              </a:lnSpc>
              <a:spcBef>
                <a:spcPts val="35"/>
              </a:spcBef>
            </a:pPr>
            <a:r>
              <a:rPr sz="1600" dirty="0">
                <a:latin typeface="Times New Roman"/>
                <a:cs typeface="Times New Roman"/>
              </a:rPr>
              <a:t>Качество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знаний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сравнении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итогами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прошлого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учебного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года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понизилось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2%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составило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58%: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18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2-</a:t>
            </a:r>
            <a:r>
              <a:rPr sz="1600" spc="-50" dirty="0">
                <a:latin typeface="Times New Roman"/>
                <a:cs typeface="Times New Roman"/>
              </a:rPr>
              <a:t>4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понизилось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5%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составило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74%.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5-9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качественный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показатель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результативности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обучения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не </a:t>
            </a:r>
            <a:r>
              <a:rPr sz="1600" dirty="0">
                <a:latin typeface="Times New Roman"/>
                <a:cs typeface="Times New Roman"/>
              </a:rPr>
              <a:t>изменился.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10-</a:t>
            </a:r>
            <a:r>
              <a:rPr sz="1600" dirty="0">
                <a:latin typeface="Times New Roman"/>
                <a:cs typeface="Times New Roman"/>
              </a:rPr>
              <a:t>11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повышение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качества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знаний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2%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составило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55%.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Одной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из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причин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снижения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К/З </a:t>
            </a:r>
            <a:r>
              <a:rPr sz="1600" dirty="0">
                <a:latin typeface="Times New Roman"/>
                <a:cs typeface="Times New Roman"/>
              </a:rPr>
              <a:t>является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выбытие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отличников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хорошистов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летний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период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(5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обучающихся)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ts val="1610"/>
              </a:lnSpc>
              <a:spcBef>
                <a:spcPts val="65"/>
              </a:spcBef>
            </a:pPr>
            <a:r>
              <a:rPr sz="1600" b="1" dirty="0">
                <a:latin typeface="Times New Roman"/>
                <a:cs typeface="Times New Roman"/>
              </a:rPr>
              <a:t>3.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Динамика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количества</a:t>
            </a:r>
            <a:r>
              <a:rPr sz="1600" b="1" spc="1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хорошистов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и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отличников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за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четверть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2023-</a:t>
            </a:r>
            <a:r>
              <a:rPr sz="1600" b="1" dirty="0">
                <a:latin typeface="Times New Roman"/>
                <a:cs typeface="Times New Roman"/>
              </a:rPr>
              <a:t>2024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уч.г.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в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сравнении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с</a:t>
            </a:r>
            <a:r>
              <a:rPr sz="1600" b="1" spc="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итогами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2022- </a:t>
            </a:r>
            <a:r>
              <a:rPr sz="1600" b="1" dirty="0">
                <a:latin typeface="Times New Roman"/>
                <a:cs typeface="Times New Roman"/>
              </a:rPr>
              <a:t>2023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уч.г.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97796"/>
              </p:ext>
            </p:extLst>
          </p:nvPr>
        </p:nvGraphicFramePr>
        <p:xfrm>
          <a:off x="2146300" y="2065239"/>
          <a:ext cx="6591931" cy="181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2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69850" marR="59690">
                        <a:lnSpc>
                          <a:spcPts val="139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Год\количественные показатели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Кол-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отличников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Кол-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хорошистов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1-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5-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10-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4769">
                        <a:lnSpc>
                          <a:spcPts val="1390"/>
                        </a:lnSpc>
                        <a:spcBef>
                          <a:spcPts val="1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школе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1-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5-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10-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1594">
                        <a:lnSpc>
                          <a:spcPts val="1390"/>
                        </a:lnSpc>
                        <a:spcBef>
                          <a:spcPts val="1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школе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98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275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296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+5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+1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830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+6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+17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+21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03300" y="4086225"/>
            <a:ext cx="9103360" cy="191193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447675" algn="just">
              <a:lnSpc>
                <a:spcPct val="95700"/>
              </a:lnSpc>
              <a:spcBef>
                <a:spcPts val="165"/>
              </a:spcBef>
            </a:pP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начальном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уровне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обучения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сравнении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итогами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года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произошло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снижение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отличников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12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человек.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5- </a:t>
            </a:r>
            <a:r>
              <a:rPr sz="1600" dirty="0">
                <a:latin typeface="Times New Roman"/>
                <a:cs typeface="Times New Roman"/>
              </a:rPr>
              <a:t>9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увеличилось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количество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отличников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человек,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10-</a:t>
            </a:r>
            <a:r>
              <a:rPr sz="1600" dirty="0">
                <a:latin typeface="Times New Roman"/>
                <a:cs typeface="Times New Roman"/>
              </a:rPr>
              <a:t>11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увеличение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человека.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Положительная </a:t>
            </a:r>
            <a:r>
              <a:rPr sz="1600" dirty="0">
                <a:latin typeface="Times New Roman"/>
                <a:cs typeface="Times New Roman"/>
              </a:rPr>
              <a:t>динамика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наблюдается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1-4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среди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хорошистов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+6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человек.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Хорошистов</a:t>
            </a:r>
            <a:r>
              <a:rPr sz="1600" spc="17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5-</a:t>
            </a:r>
            <a:r>
              <a:rPr sz="1600" dirty="0">
                <a:latin typeface="Times New Roman"/>
                <a:cs typeface="Times New Roman"/>
              </a:rPr>
              <a:t>9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увеличилось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17 </a:t>
            </a:r>
            <a:r>
              <a:rPr sz="1600" dirty="0">
                <a:latin typeface="Times New Roman"/>
                <a:cs typeface="Times New Roman"/>
              </a:rPr>
              <a:t>учащихся,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10-</a:t>
            </a:r>
            <a:r>
              <a:rPr sz="1600" dirty="0">
                <a:latin typeface="Times New Roman"/>
                <a:cs typeface="Times New Roman"/>
              </a:rPr>
              <a:t>11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уменьшение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обучающихся.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Таким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образом,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снижение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качественного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показателя </a:t>
            </a:r>
            <a:r>
              <a:rPr sz="1600" dirty="0">
                <a:latin typeface="Times New Roman"/>
                <a:cs typeface="Times New Roman"/>
              </a:rPr>
              <a:t>результативности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обучения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15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человек.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Снижение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обусловлено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завершением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общего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среднего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образования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4-</a:t>
            </a:r>
            <a:r>
              <a:rPr sz="1600" spc="-25" dirty="0">
                <a:latin typeface="Times New Roman"/>
                <a:cs typeface="Times New Roman"/>
              </a:rPr>
              <a:t>мя </a:t>
            </a:r>
            <a:r>
              <a:rPr sz="1600" dirty="0">
                <a:latin typeface="Times New Roman"/>
                <a:cs typeface="Times New Roman"/>
              </a:rPr>
              <a:t>отличниками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основного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среднего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образования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9-</a:t>
            </a:r>
            <a:r>
              <a:rPr sz="1600" dirty="0">
                <a:latin typeface="Times New Roman"/>
                <a:cs typeface="Times New Roman"/>
              </a:rPr>
              <a:t>ю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отличниками,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также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выбытием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пределы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города,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республики </a:t>
            </a:r>
            <a:r>
              <a:rPr sz="1600" dirty="0">
                <a:latin typeface="Times New Roman"/>
                <a:cs typeface="Times New Roman"/>
              </a:rPr>
              <a:t>хорошистов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отличников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летний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период,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прибытие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троечников.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04338" y="539750"/>
          <a:ext cx="6193155" cy="17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М.В.\Жубатова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З.Т.\Ерменова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8404" y="2298573"/>
            <a:ext cx="9732010" cy="10579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В 8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«Б» классе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25%,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15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хорошистов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литературе-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dirty="0">
                <a:latin typeface="Times New Roman"/>
                <a:cs typeface="Times New Roman"/>
              </a:rPr>
              <a:t>физике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29%.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60"/>
              </a:spcBef>
              <a:tabLst>
                <a:tab pos="1026794" algn="l"/>
                <a:tab pos="618553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Классный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Ерменова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М.Т.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04338" y="3347973"/>
          <a:ext cx="6193155" cy="3188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Фазылжанов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Гринкевич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М.В.\Жубатова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З.Т.\Ерменова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Торопчина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Л.В.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Жалгасова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38404" y="6518554"/>
            <a:ext cx="9726930" cy="44259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В 9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«В»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24%,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1%: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литературе-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64%.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химии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24%.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404" y="511810"/>
            <a:ext cx="9729470" cy="166096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7620" algn="just">
              <a:lnSpc>
                <a:spcPts val="1610"/>
              </a:lnSpc>
              <a:spcBef>
                <a:spcPts val="20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Выводы:</a:t>
            </a:r>
            <a:r>
              <a:rPr sz="1400" b="1" u="sng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параллели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9-</a:t>
            </a:r>
            <a:r>
              <a:rPr sz="1400" dirty="0">
                <a:latin typeface="Times New Roman"/>
                <a:cs typeface="Times New Roman"/>
              </a:rPr>
              <a:t>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классов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24%,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9А–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44%.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предметов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химии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9В 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%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(Матвеева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С.А.),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биологии,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географии,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литературе </a:t>
            </a:r>
            <a:r>
              <a:rPr sz="1400" dirty="0">
                <a:latin typeface="Times New Roman"/>
                <a:cs typeface="Times New Roman"/>
              </a:rPr>
              <a:t>– 72%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классе.</a:t>
            </a:r>
            <a:endParaRPr sz="1400" dirty="0">
              <a:latin typeface="Times New Roman"/>
              <a:cs typeface="Times New Roman"/>
            </a:endParaRPr>
          </a:p>
          <a:p>
            <a:pPr marL="461009">
              <a:lnSpc>
                <a:spcPts val="1540"/>
              </a:lnSpc>
            </a:pPr>
            <a:r>
              <a:rPr sz="1400" b="1" spc="-10" dirty="0">
                <a:latin typeface="Times New Roman"/>
                <a:cs typeface="Times New Roman"/>
              </a:rPr>
              <a:t>Выводы: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48309" algn="just">
              <a:lnSpc>
                <a:spcPct val="96200"/>
              </a:lnSpc>
              <a:spcBef>
                <a:spcPts val="20"/>
              </a:spcBef>
            </a:pPr>
            <a:r>
              <a:rPr sz="1400" dirty="0">
                <a:latin typeface="Times New Roman"/>
                <a:cs typeface="Times New Roman"/>
              </a:rPr>
              <a:t>Статистические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данные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свидетельствуют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качественных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показателей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5-9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классах,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кроме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6Б,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8Б,8В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классах. </a:t>
            </a:r>
            <a:r>
              <a:rPr sz="1400" dirty="0">
                <a:latin typeface="Times New Roman"/>
                <a:cs typeface="Times New Roman"/>
              </a:rPr>
              <a:t>Значительное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более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20%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прослеживается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следующих классах: 5Д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К/З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32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(динамика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29%),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7Б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 К/З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24% </a:t>
            </a:r>
            <a:r>
              <a:rPr sz="1400" dirty="0">
                <a:latin typeface="Times New Roman"/>
                <a:cs typeface="Times New Roman"/>
              </a:rPr>
              <a:t>(динамика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24%,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).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некоторых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классах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связано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наличием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имеющими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одну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«3»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следующим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движение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внутри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параллелей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3" y="3316985"/>
            <a:ext cx="9808210" cy="16940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5245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Причины:</a:t>
            </a:r>
            <a:endParaRPr sz="1400" dirty="0">
              <a:latin typeface="Times New Roman"/>
              <a:cs typeface="Times New Roman"/>
            </a:endParaRPr>
          </a:p>
          <a:p>
            <a:pPr marL="195580" indent="-91440">
              <a:lnSpc>
                <a:spcPct val="100000"/>
              </a:lnSpc>
              <a:spcBef>
                <a:spcPts val="5"/>
              </a:spcBef>
              <a:buSzPct val="92857"/>
              <a:buFont typeface="Symbol"/>
              <a:buChar char=""/>
              <a:tabLst>
                <a:tab pos="195580" algn="l"/>
              </a:tabLst>
            </a:pPr>
            <a:r>
              <a:rPr sz="1400" dirty="0">
                <a:latin typeface="Times New Roman"/>
                <a:cs typeface="Times New Roman"/>
              </a:rPr>
              <a:t>Низкая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мотивация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некоторых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обучающихся</a:t>
            </a:r>
            <a:endParaRPr sz="1400" dirty="0">
              <a:latin typeface="Times New Roman"/>
              <a:cs typeface="Times New Roman"/>
            </a:endParaRPr>
          </a:p>
          <a:p>
            <a:pPr marL="195580" indent="-91440">
              <a:lnSpc>
                <a:spcPct val="100000"/>
              </a:lnSpc>
              <a:spcBef>
                <a:spcPts val="20"/>
              </a:spcBef>
              <a:buSzPct val="92857"/>
              <a:buFont typeface="Symbol"/>
              <a:buChar char=""/>
              <a:tabLst>
                <a:tab pos="195580" algn="l"/>
              </a:tabLst>
            </a:pPr>
            <a:r>
              <a:rPr sz="1400" spc="-10" dirty="0">
                <a:latin typeface="Times New Roman"/>
                <a:cs typeface="Times New Roman"/>
              </a:rPr>
              <a:t>Несистематический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контроль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стороны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родителей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выполнением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домашних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заданий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успеваемостью;</a:t>
            </a:r>
            <a:endParaRPr sz="1400" dirty="0">
              <a:latin typeface="Times New Roman"/>
              <a:cs typeface="Times New Roman"/>
            </a:endParaRPr>
          </a:p>
          <a:p>
            <a:pPr marL="195580" indent="-91440">
              <a:lnSpc>
                <a:spcPts val="1655"/>
              </a:lnSpc>
              <a:spcBef>
                <a:spcPts val="25"/>
              </a:spcBef>
              <a:buSzPct val="92857"/>
              <a:buFont typeface="Symbol"/>
              <a:buChar char=""/>
              <a:tabLst>
                <a:tab pos="195580" algn="l"/>
              </a:tabLst>
            </a:pPr>
            <a:r>
              <a:rPr sz="1400" spc="-10" dirty="0">
                <a:latin typeface="Times New Roman"/>
                <a:cs typeface="Times New Roman"/>
              </a:rPr>
              <a:t>Недостаточная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индивидуальная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работа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учителя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восполнению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пробелов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знаниях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учащихся.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1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02235" algn="ctr">
              <a:lnSpc>
                <a:spcPts val="1645"/>
              </a:lnSpc>
              <a:spcBef>
                <a:spcPts val="5"/>
              </a:spcBef>
            </a:pP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10-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классы</a:t>
            </a:r>
            <a:endParaRPr sz="1400" dirty="0">
              <a:latin typeface="Times New Roman"/>
              <a:cs typeface="Times New Roman"/>
            </a:endParaRPr>
          </a:p>
          <a:p>
            <a:pPr marL="97790" algn="ctr">
              <a:lnSpc>
                <a:spcPts val="1645"/>
              </a:lnSpc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Качество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знаний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итогам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четверти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2023-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2024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учебного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года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37864" y="5561711"/>
          <a:ext cx="4125594" cy="721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6235">
                <a:tc>
                  <a:txBody>
                    <a:bodyPr/>
                    <a:lstStyle/>
                    <a:p>
                      <a:pPr marR="6985" algn="ctr">
                        <a:lnSpc>
                          <a:spcPts val="137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К/З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К/З1ч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37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35000">
                        <a:lnSpc>
                          <a:spcPts val="139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Классный руководитель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R="895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R="129539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11А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+5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Л.П.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3286" y="514858"/>
            <a:ext cx="57607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95655" algn="l"/>
                <a:tab pos="574738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Жуматова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Ж.З.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29891" y="743966"/>
          <a:ext cx="5741669" cy="3331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Хайрат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М.В./Жубатова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Ерменова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М.Т./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Каррамова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Л.К.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Основы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Ержанова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Ж.Ж.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8404" y="4057903"/>
            <a:ext cx="9727565" cy="6496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271145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«А»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44%,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Самое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информатике-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80%.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химии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50%.</a:t>
            </a:r>
            <a:endParaRPr sz="1400">
              <a:latin typeface="Times New Roman"/>
              <a:cs typeface="Times New Roman"/>
            </a:endParaRPr>
          </a:p>
          <a:p>
            <a:pPr marL="1997075">
              <a:lnSpc>
                <a:spcPts val="1590"/>
              </a:lnSpc>
              <a:tabLst>
                <a:tab pos="2777490" algn="l"/>
                <a:tab pos="773239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класс.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Классный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руководитель: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Лозовская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Л.П.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29891" y="4698746"/>
          <a:ext cx="5741669" cy="2219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Алгебра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Л.П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Морковник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Всемирная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Касымов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Лозовская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Л.П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Объезчик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М.В./Иманбаева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Мантуленко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Казахстана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Жуматова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Ж.З.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Ерменова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М.Т./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З.Т.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429891" y="539750"/>
          <a:ext cx="5741669" cy="1111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Основы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Гайт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Русская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Баранникова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И.Н.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Физик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Ержанова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Ж.Ж.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Матвеева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8404" y="1630807"/>
            <a:ext cx="9728200" cy="454201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271145" algn="just">
              <a:lnSpc>
                <a:spcPct val="95800"/>
              </a:lnSpc>
              <a:spcBef>
                <a:spcPts val="160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«А»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61%,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12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человек.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Самое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информатике-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96%.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химии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61%.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Успеваемость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составила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96%.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Малий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И. </a:t>
            </a:r>
            <a:r>
              <a:rPr sz="1400" dirty="0">
                <a:latin typeface="Times New Roman"/>
                <a:cs typeface="Times New Roman"/>
              </a:rPr>
              <a:t>является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неаттестованым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всем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предметам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2545" marR="14604" algn="just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Выводы:</a:t>
            </a:r>
            <a:r>
              <a:rPr sz="1400" b="1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Анализируя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полученные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средние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показатели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успеваемости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можно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сделать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следующие выводы.</a:t>
            </a:r>
            <a:endParaRPr sz="1400" dirty="0">
              <a:latin typeface="Times New Roman"/>
              <a:cs typeface="Times New Roman"/>
            </a:endParaRPr>
          </a:p>
          <a:p>
            <a:pPr marL="42545" marR="10160" algn="just">
              <a:lnSpc>
                <a:spcPts val="1610"/>
              </a:lnSpc>
            </a:pPr>
            <a:r>
              <a:rPr sz="1400" dirty="0" err="1" smtClean="0">
                <a:latin typeface="Times New Roman"/>
                <a:cs typeface="Times New Roman"/>
              </a:rPr>
              <a:t>Качество</a:t>
            </a:r>
            <a:r>
              <a:rPr sz="1400" spc="49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4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находится</a:t>
            </a:r>
            <a:r>
              <a:rPr sz="1400" spc="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пределах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допустимого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spc="-50" dirty="0">
                <a:latin typeface="Times New Roman"/>
                <a:cs typeface="Times New Roman"/>
              </a:rPr>
              <a:t>и </a:t>
            </a:r>
            <a:r>
              <a:rPr sz="1400" dirty="0">
                <a:latin typeface="Times New Roman"/>
                <a:cs typeface="Times New Roman"/>
              </a:rPr>
              <a:t>оптимального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уровней.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прослеживается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Особо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выражено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знаний</a:t>
            </a:r>
            <a:endParaRPr sz="1400" dirty="0">
              <a:latin typeface="Times New Roman"/>
              <a:cs typeface="Times New Roman"/>
            </a:endParaRPr>
          </a:p>
          <a:p>
            <a:pPr marL="42545" algn="just">
              <a:lnSpc>
                <a:spcPts val="1550"/>
              </a:lnSpc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физике,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химии,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алгебре,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геометрии,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языку.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1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случае</a:t>
            </a:r>
            <a:r>
              <a:rPr sz="1400" b="1" spc="20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отсутствия</a:t>
            </a:r>
            <a:r>
              <a:rPr sz="1400" b="1" spc="1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учащихся,</a:t>
            </a:r>
            <a:r>
              <a:rPr sz="1400" b="1" spc="20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имеющих</a:t>
            </a:r>
            <a:r>
              <a:rPr sz="1400" b="1" spc="1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одну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по</a:t>
            </a:r>
            <a:endParaRPr sz="1400" dirty="0">
              <a:latin typeface="Times New Roman"/>
              <a:cs typeface="Times New Roman"/>
            </a:endParaRPr>
          </a:p>
          <a:p>
            <a:pPr marL="42545" algn="just">
              <a:lnSpc>
                <a:spcPts val="1620"/>
              </a:lnSpc>
            </a:pPr>
            <a:r>
              <a:rPr sz="1400" b="1" spc="-10" dirty="0">
                <a:latin typeface="Times New Roman"/>
                <a:cs typeface="Times New Roman"/>
              </a:rPr>
              <a:t>некоторым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предметам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качество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знаний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возросло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бы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1%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составило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бы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59%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(сейчас</a:t>
            </a:r>
            <a:r>
              <a:rPr sz="1400" b="1" spc="-20" dirty="0">
                <a:latin typeface="Times New Roman"/>
                <a:cs typeface="Times New Roman"/>
              </a:rPr>
              <a:t> 58%)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sz="1400" b="1" spc="-10" dirty="0" err="1" smtClean="0">
                <a:latin typeface="Times New Roman"/>
                <a:cs typeface="Times New Roman"/>
              </a:rPr>
              <a:t>Решение</a:t>
            </a:r>
            <a:r>
              <a:rPr sz="1400" b="1" spc="-10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282575" marR="12700" indent="-227965" algn="just">
              <a:lnSpc>
                <a:spcPts val="1610"/>
              </a:lnSpc>
              <a:spcBef>
                <a:spcPts val="65"/>
              </a:spcBef>
              <a:buAutoNum type="arabicPeriod"/>
              <a:tabLst>
                <a:tab pos="283845" algn="l"/>
              </a:tabLst>
            </a:pPr>
            <a:r>
              <a:rPr sz="1400" dirty="0">
                <a:latin typeface="Times New Roman"/>
                <a:cs typeface="Times New Roman"/>
              </a:rPr>
              <a:t>Составить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график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индивидуальных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консультаций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родителей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учителей-</a:t>
            </a:r>
            <a:r>
              <a:rPr sz="1400" dirty="0">
                <a:latin typeface="Times New Roman"/>
                <a:cs typeface="Times New Roman"/>
              </a:rPr>
              <a:t>предметников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организации 	</a:t>
            </a:r>
            <a:r>
              <a:rPr sz="1400" dirty="0">
                <a:latin typeface="Times New Roman"/>
                <a:cs typeface="Times New Roman"/>
              </a:rPr>
              <a:t>педагогической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помощи,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ознакомить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родителей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через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публикацию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мессенджерах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(срок: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06.11.2023,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ответственные: 	</a:t>
            </a:r>
            <a:r>
              <a:rPr sz="1400" dirty="0">
                <a:latin typeface="Times New Roman"/>
                <a:cs typeface="Times New Roman"/>
              </a:rPr>
              <a:t>классные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руководители);</a:t>
            </a:r>
            <a:endParaRPr sz="1400" dirty="0">
              <a:latin typeface="Times New Roman"/>
              <a:cs typeface="Times New Roman"/>
            </a:endParaRPr>
          </a:p>
          <a:p>
            <a:pPr marL="283210" indent="-227965" algn="just">
              <a:lnSpc>
                <a:spcPts val="1530"/>
              </a:lnSpc>
              <a:buAutoNum type="arabicPeriod"/>
              <a:tabLst>
                <a:tab pos="283210" algn="l"/>
              </a:tabLst>
            </a:pPr>
            <a:r>
              <a:rPr sz="1400" dirty="0">
                <a:latin typeface="Times New Roman"/>
                <a:cs typeface="Times New Roman"/>
              </a:rPr>
              <a:t>Организовать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индивидуальные,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групповые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консультации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обучающихся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восполнения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пробелов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знаниях,</a:t>
            </a:r>
            <a:endParaRPr sz="1400" dirty="0">
              <a:latin typeface="Times New Roman"/>
              <a:cs typeface="Times New Roman"/>
            </a:endParaRPr>
          </a:p>
          <a:p>
            <a:pPr marL="283845" marR="25400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latin typeface="Times New Roman"/>
                <a:cs typeface="Times New Roman"/>
              </a:rPr>
              <a:t>имеющих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понижение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четверти,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восполнения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пробелов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знаниях, </a:t>
            </a:r>
            <a:r>
              <a:rPr sz="1400" dirty="0">
                <a:latin typeface="Times New Roman"/>
                <a:cs typeface="Times New Roman"/>
              </a:rPr>
              <a:t>имеющих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одну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«3»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 </a:t>
            </a:r>
            <a:r>
              <a:rPr sz="1400" spc="-10" dirty="0">
                <a:latin typeface="Times New Roman"/>
                <a:cs typeface="Times New Roman"/>
              </a:rPr>
              <a:t>(отв:учителя-</a:t>
            </a:r>
            <a:r>
              <a:rPr sz="1400" dirty="0">
                <a:latin typeface="Times New Roman"/>
                <a:cs typeface="Times New Roman"/>
              </a:rPr>
              <a:t>предметники,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срок: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2023-2024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у.г.)</a:t>
            </a:r>
            <a:endParaRPr sz="1400" dirty="0">
              <a:latin typeface="Times New Roman"/>
              <a:cs typeface="Times New Roman"/>
            </a:endParaRPr>
          </a:p>
          <a:p>
            <a:pPr marL="283210" indent="-227965" algn="just">
              <a:lnSpc>
                <a:spcPts val="1530"/>
              </a:lnSpc>
              <a:buAutoNum type="arabicPeriod" startAt="3"/>
              <a:tabLst>
                <a:tab pos="283210" algn="l"/>
              </a:tabLst>
            </a:pPr>
            <a:r>
              <a:rPr sz="1400" dirty="0">
                <a:latin typeface="Times New Roman"/>
                <a:cs typeface="Times New Roman"/>
              </a:rPr>
              <a:t>Провести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промежуточный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контроль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классах,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имеющих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предоставлением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информации</a:t>
            </a:r>
            <a:endParaRPr sz="1400" dirty="0">
              <a:latin typeface="Times New Roman"/>
              <a:cs typeface="Times New Roman"/>
            </a:endParaRPr>
          </a:p>
          <a:p>
            <a:pPr marL="283845" algn="just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(отв:учителя-</a:t>
            </a:r>
            <a:r>
              <a:rPr sz="1400" dirty="0">
                <a:latin typeface="Times New Roman"/>
                <a:cs typeface="Times New Roman"/>
              </a:rPr>
              <a:t>предметники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(список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прилагается)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срок: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15.12.2023)</a:t>
            </a:r>
            <a:endParaRPr sz="1400" dirty="0">
              <a:latin typeface="Times New Roman"/>
              <a:cs typeface="Times New Roman"/>
            </a:endParaRPr>
          </a:p>
          <a:p>
            <a:pPr marL="282575" marR="16510" indent="-227965" algn="just">
              <a:lnSpc>
                <a:spcPct val="96400"/>
              </a:lnSpc>
              <a:spcBef>
                <a:spcPts val="25"/>
              </a:spcBef>
              <a:buAutoNum type="arabicPeriod" startAt="4"/>
              <a:tabLst>
                <a:tab pos="283845" algn="l"/>
              </a:tabLst>
            </a:pPr>
            <a:r>
              <a:rPr sz="1400" dirty="0">
                <a:latin typeface="Times New Roman"/>
                <a:cs typeface="Times New Roman"/>
              </a:rPr>
              <a:t>Организовать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педагогические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консилиумы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учащихся,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имеющих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стабильное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оперативное 	</a:t>
            </a:r>
            <a:r>
              <a:rPr sz="1400" dirty="0">
                <a:latin typeface="Times New Roman"/>
                <a:cs typeface="Times New Roman"/>
              </a:rPr>
              <a:t>совещание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предварительным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(отв:учителя-</a:t>
            </a:r>
            <a:r>
              <a:rPr sz="1400" dirty="0">
                <a:latin typeface="Times New Roman"/>
                <a:cs typeface="Times New Roman"/>
              </a:rPr>
              <a:t>предметники,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социальный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педагог,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классные 	</a:t>
            </a:r>
            <a:r>
              <a:rPr sz="1400" dirty="0">
                <a:latin typeface="Times New Roman"/>
                <a:cs typeface="Times New Roman"/>
              </a:rPr>
              <a:t>руководители,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срок: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декабрь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2023год)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7525" y="246634"/>
            <a:ext cx="5113020" cy="4419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645"/>
              </a:lnSpc>
              <a:spcBef>
                <a:spcPts val="90"/>
              </a:spcBef>
            </a:pP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2-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4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КЛАССЫ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Качество</a:t>
            </a:r>
            <a:r>
              <a:rPr sz="1400" b="1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знаний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итогам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четверти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2023-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2024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учебного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года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7252" y="3518408"/>
            <a:ext cx="4641215" cy="44195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340995">
              <a:lnSpc>
                <a:spcPts val="1610"/>
              </a:lnSpc>
              <a:spcBef>
                <a:spcPts val="204"/>
              </a:spcBef>
            </a:pPr>
            <a:r>
              <a:rPr sz="1400" b="1" dirty="0">
                <a:latin typeface="Times New Roman"/>
                <a:cs typeface="Times New Roman"/>
              </a:rPr>
              <a:t>Качество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знаний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параллелям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разрезе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предметов Результативность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 (Лауто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О.А.)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68473" y="3951732"/>
          <a:ext cx="5329554" cy="1268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З.Т.\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06932" y="5201539"/>
            <a:ext cx="9458325" cy="4419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447675">
              <a:lnSpc>
                <a:spcPts val="1610"/>
              </a:lnSpc>
              <a:spcBef>
                <a:spcPts val="200"/>
              </a:spcBef>
            </a:pP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итогам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четверти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качество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знаний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классу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составило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76%.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всем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предметам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имеется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высокое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качество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 </a:t>
            </a:r>
            <a:r>
              <a:rPr sz="1600" spc="-25" dirty="0">
                <a:latin typeface="Times New Roman"/>
                <a:cs typeface="Times New Roman"/>
              </a:rPr>
              <a:t>84 </a:t>
            </a:r>
            <a:r>
              <a:rPr sz="1600" dirty="0">
                <a:latin typeface="Times New Roman"/>
                <a:cs typeface="Times New Roman"/>
              </a:rPr>
              <a:t>до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96%. 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данном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классе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8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отличников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11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хорошистов.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78078"/>
              </p:ext>
            </p:extLst>
          </p:nvPr>
        </p:nvGraphicFramePr>
        <p:xfrm>
          <a:off x="3350640" y="731774"/>
          <a:ext cx="2636520" cy="2597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К/З1ч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О.А.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2б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Куставлетова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Ш.Т.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2в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Уксукбаева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2г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Мурзахметова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Р.О.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2д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О.А.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Помогайко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Буханова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Галкина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Р.М.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Коваленко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Федченко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Луцай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Ляшко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Агеева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О.И.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1117" y="514858"/>
            <a:ext cx="52184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предметам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(Куставлетова </a:t>
            </a:r>
            <a:r>
              <a:rPr sz="1400" b="1" spc="-10" dirty="0">
                <a:latin typeface="Times New Roman"/>
                <a:cs typeface="Times New Roman"/>
              </a:rPr>
              <a:t>Ш.Т.)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68473" y="743966"/>
          <a:ext cx="5329554" cy="1269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Куставлетова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Ш.Т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Темирбаева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З.Т.\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Куставлетова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Ш.Т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Куставлетова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Ш.Т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Куставлетова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Ш.Т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Куставлетова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Ш.Т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932" y="1993773"/>
            <a:ext cx="9452610" cy="6496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7675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81%.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всем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 </a:t>
            </a:r>
            <a:r>
              <a:rPr sz="1400" spc="-25" dirty="0">
                <a:latin typeface="Times New Roman"/>
                <a:cs typeface="Times New Roman"/>
              </a:rPr>
              <a:t>81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96%. 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-10" dirty="0">
                <a:latin typeface="Times New Roman"/>
                <a:cs typeface="Times New Roman"/>
              </a:rPr>
              <a:t> отличников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15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хорошистов.</a:t>
            </a:r>
            <a:endParaRPr sz="1400">
              <a:latin typeface="Times New Roman"/>
              <a:cs typeface="Times New Roman"/>
            </a:endParaRPr>
          </a:p>
          <a:p>
            <a:pPr marL="2252980">
              <a:lnSpc>
                <a:spcPts val="1590"/>
              </a:lnSpc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(Уксукбаева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С.С.)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85339" y="2637408"/>
          <a:ext cx="5698489" cy="1269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marL="67310">
                        <a:lnSpc>
                          <a:spcPts val="132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731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Уксукбаева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731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Жарылкасымова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Г.К./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731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Уксукбаева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731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Уксукбаева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731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Уксукбаева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731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Уксукбаева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932" y="3887215"/>
            <a:ext cx="9458960" cy="8540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7675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68%.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84%,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68%. 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-10" dirty="0">
                <a:latin typeface="Times New Roman"/>
                <a:cs typeface="Times New Roman"/>
              </a:rPr>
              <a:t> хорошистов.</a:t>
            </a:r>
            <a:endParaRPr sz="1400">
              <a:latin typeface="Times New Roman"/>
              <a:cs typeface="Times New Roman"/>
            </a:endParaRPr>
          </a:p>
          <a:p>
            <a:pPr marL="2359660">
              <a:lnSpc>
                <a:spcPct val="100000"/>
              </a:lnSpc>
              <a:spcBef>
                <a:spcPts val="1515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 </a:t>
            </a:r>
            <a:r>
              <a:rPr sz="1400" b="1" spc="-10" dirty="0">
                <a:latin typeface="Times New Roman"/>
                <a:cs typeface="Times New Roman"/>
              </a:rPr>
              <a:t>(Мурзахметова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Р.О.)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661792" y="4732273"/>
          <a:ext cx="5546089" cy="12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Мурзахметова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Жарылкасымова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Г.К.\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Мурзахметова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Мурзахметова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Мурзахметова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Мурзахметова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06932" y="5982080"/>
            <a:ext cx="9458960" cy="44195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7675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64%.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– </a:t>
            </a:r>
            <a:r>
              <a:rPr sz="1400" dirty="0">
                <a:latin typeface="Times New Roman"/>
                <a:cs typeface="Times New Roman"/>
              </a:rPr>
              <a:t>88%,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64%.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хорошистов.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80613" y="514858"/>
            <a:ext cx="45548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(Лауто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О.А.)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68473" y="743966"/>
          <a:ext cx="5329554" cy="1269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Орунбаева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Ш.Т.\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Жангабулова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Д.Б.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Лауто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37412" y="1993773"/>
            <a:ext cx="9358630" cy="65210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всем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83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до </a:t>
            </a:r>
            <a:r>
              <a:rPr sz="1400" dirty="0">
                <a:latin typeface="Times New Roman"/>
                <a:cs typeface="Times New Roman"/>
              </a:rPr>
              <a:t>87%.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В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данном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классе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6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err="1" smtClean="0">
                <a:latin typeface="Times New Roman"/>
                <a:cs typeface="Times New Roman"/>
              </a:rPr>
              <a:t>отличников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и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9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хорошистов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endParaRPr sz="1400" dirty="0" smtClean="0">
              <a:latin typeface="Times New Roman"/>
              <a:cs typeface="Times New Roman"/>
            </a:endParaRPr>
          </a:p>
          <a:p>
            <a:pPr marL="63500" algn="ctr">
              <a:lnSpc>
                <a:spcPct val="100000"/>
              </a:lnSpc>
            </a:pPr>
            <a:r>
              <a:rPr sz="1400" b="1" spc="-10" dirty="0" err="1" smtClean="0">
                <a:latin typeface="Times New Roman"/>
                <a:cs typeface="Times New Roman"/>
              </a:rPr>
              <a:t>Результативность</a:t>
            </a:r>
            <a:r>
              <a:rPr sz="1400" b="1" spc="-45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3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А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класса</a:t>
            </a:r>
            <a:r>
              <a:rPr sz="1400" b="1" spc="-30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по</a:t>
            </a:r>
            <a:r>
              <a:rPr sz="1400" b="1" spc="-45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предметам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(</a:t>
            </a:r>
            <a:r>
              <a:rPr sz="1400" b="1" dirty="0" err="1" smtClean="0">
                <a:latin typeface="Times New Roman"/>
                <a:cs typeface="Times New Roman"/>
              </a:rPr>
              <a:t>Помогайко</a:t>
            </a:r>
            <a:r>
              <a:rPr sz="1400" b="1" spc="-4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Т.В.)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1156"/>
              </p:ext>
            </p:extLst>
          </p:nvPr>
        </p:nvGraphicFramePr>
        <p:xfrm>
          <a:off x="2751950" y="2773851"/>
          <a:ext cx="5329554" cy="1450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Помогайко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Н.В./Жубатова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Садыбекова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С.Н./Ерменова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Помогайко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Помогайко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Помогайко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Помогайко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Т.В.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37412" y="4224191"/>
            <a:ext cx="9427210" cy="4425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87%.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всем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87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100%.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1429" y="514858"/>
            <a:ext cx="4800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 err="1" smtClean="0">
                <a:latin typeface="Times New Roman"/>
                <a:cs typeface="Times New Roman"/>
              </a:rPr>
              <a:t>Результативность</a:t>
            </a:r>
            <a:r>
              <a:rPr sz="1400" b="1" spc="-20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3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Б</a:t>
            </a:r>
            <a:r>
              <a:rPr sz="1400" b="1" spc="-20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класса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по</a:t>
            </a:r>
            <a:r>
              <a:rPr sz="1400" b="1" spc="-20" dirty="0" smtClean="0">
                <a:latin typeface="Times New Roman"/>
                <a:cs typeface="Times New Roman"/>
              </a:rPr>
              <a:t> </a:t>
            </a:r>
            <a:r>
              <a:rPr sz="1400" b="1" spc="-10" dirty="0" err="1" smtClean="0">
                <a:latin typeface="Times New Roman"/>
                <a:cs typeface="Times New Roman"/>
              </a:rPr>
              <a:t>предметам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(</a:t>
            </a:r>
            <a:r>
              <a:rPr sz="1400" b="1" dirty="0" err="1" smtClean="0">
                <a:latin typeface="Times New Roman"/>
                <a:cs typeface="Times New Roman"/>
              </a:rPr>
              <a:t>Буханова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А.Г.)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68473" y="743966"/>
          <a:ext cx="5329554" cy="145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Буханова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Садыбекова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Буханова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Буханова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Буханова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Буханова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37412" y="2176652"/>
            <a:ext cx="9427845" cy="44195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17195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 1 четверти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 знаний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76%.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12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dirty="0">
                <a:latin typeface="Times New Roman"/>
                <a:cs typeface="Times New Roman"/>
              </a:rPr>
              <a:t>всем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76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90%.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4988" y="3530600"/>
            <a:ext cx="47828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(Галкина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Р.М.)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68473" y="3759708"/>
          <a:ext cx="5329554" cy="145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Галкина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Ерменова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Галкина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Галкина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Галкина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Галкина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37412" y="5192395"/>
            <a:ext cx="9335135" cy="4419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87%.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0" dirty="0">
                <a:latin typeface="Times New Roman"/>
                <a:cs typeface="Times New Roman"/>
              </a:rPr>
              <a:t> всем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87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100%.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6085" y="514858"/>
            <a:ext cx="49701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(Коваленко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М.С.)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68473" y="743966"/>
          <a:ext cx="5329554" cy="145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Коваленко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Н.В./Жубатова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А.Ф.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Садыбекова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С.Н./Мереке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А.Г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Коваленко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Коваленко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Коваленко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Коваленко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М.С.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37412" y="2176652"/>
            <a:ext cx="9427210" cy="6496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73%.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911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всем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73до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77%.</a:t>
            </a:r>
            <a:endParaRPr sz="1400">
              <a:latin typeface="Times New Roman"/>
              <a:cs typeface="Times New Roman"/>
            </a:endParaRPr>
          </a:p>
          <a:p>
            <a:pPr marL="2283460">
              <a:lnSpc>
                <a:spcPts val="1590"/>
              </a:lnSpc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 </a:t>
            </a:r>
            <a:r>
              <a:rPr sz="1400" b="1" spc="-10" dirty="0">
                <a:latin typeface="Times New Roman"/>
                <a:cs typeface="Times New Roman"/>
              </a:rPr>
              <a:t>(Федченко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Н.Н.)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795904" y="2817622"/>
          <a:ext cx="5278120" cy="145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Федченко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Тасанова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А.К.\Маньшина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Г.С.\Садыбекова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Федченко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Федченко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Федченко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Федченко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37412" y="4250182"/>
            <a:ext cx="9417050" cy="6496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92%.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всем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имеется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100%.</a:t>
            </a:r>
            <a:endParaRPr sz="1400">
              <a:latin typeface="Times New Roman"/>
              <a:cs typeface="Times New Roman"/>
            </a:endParaRPr>
          </a:p>
          <a:p>
            <a:pPr marL="2439035">
              <a:lnSpc>
                <a:spcPts val="1590"/>
              </a:lnSpc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(Луцай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А.А.)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68473" y="4890770"/>
          <a:ext cx="5329554" cy="1453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Луцай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Г.С.\Ергалиева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Р.А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Луцай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Луцай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Луцай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Луцай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412" y="511810"/>
            <a:ext cx="9405620" cy="4347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90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составило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92%.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отличников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Самое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литературному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чтению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92%,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 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67%.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5418" y="1367551"/>
            <a:ext cx="46443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(Ляшко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Н.Н.)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66779"/>
              </p:ext>
            </p:extLst>
          </p:nvPr>
        </p:nvGraphicFramePr>
        <p:xfrm>
          <a:off x="2462836" y="1924920"/>
          <a:ext cx="5329554" cy="145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Ляшко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Тасанова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А.К./Маньшина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Ерсарина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Г.С.\Садыбекова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Ляшко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Ляшко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Ляшко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Ляшко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Н.Н.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932" y="3527552"/>
            <a:ext cx="9457055" cy="43665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7675" algn="just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математике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естествознанию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92%,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20" dirty="0">
                <a:latin typeface="Times New Roman"/>
                <a:cs typeface="Times New Roman"/>
              </a:rPr>
              <a:t>84%. </a:t>
            </a:r>
            <a:r>
              <a:rPr sz="1400" dirty="0">
                <a:latin typeface="Times New Roman"/>
                <a:cs typeface="Times New Roman"/>
              </a:rPr>
              <a:t>Однако,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это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тоже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является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высоким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показателем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данном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отличников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хорошистов.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7315" y="4235843"/>
            <a:ext cx="4625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Результативность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предметам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(Агеева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О.И.)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623554"/>
              </p:ext>
            </p:extLst>
          </p:nvPr>
        </p:nvGraphicFramePr>
        <p:xfrm>
          <a:off x="2298700" y="4713563"/>
          <a:ext cx="5329554" cy="145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четверть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Естествознание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Агеева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Маньшина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Казахский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Мереке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Литературное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Агеева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2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Агеева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Познание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мира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Агеева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4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Агеева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О.И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22300" y="6191274"/>
            <a:ext cx="9520732" cy="505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447675">
              <a:lnSpc>
                <a:spcPts val="1610"/>
              </a:lnSpc>
              <a:spcBef>
                <a:spcPts val="2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Самое</a:t>
            </a:r>
            <a:r>
              <a:rPr lang="ru-RU" sz="1800" spc="22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высокое</a:t>
            </a:r>
            <a:r>
              <a:rPr lang="ru-RU" sz="1800" spc="22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качество</a:t>
            </a:r>
            <a:r>
              <a:rPr lang="ru-RU" sz="1800" spc="2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знаний</a:t>
            </a:r>
            <a:r>
              <a:rPr lang="ru-RU" sz="1800" spc="2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по</a:t>
            </a:r>
            <a:r>
              <a:rPr lang="ru-RU" sz="1800" spc="24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литературному</a:t>
            </a:r>
            <a:r>
              <a:rPr lang="ru-RU" sz="1800" spc="195" dirty="0" smtClean="0">
                <a:latin typeface="Times New Roman"/>
                <a:cs typeface="Times New Roman"/>
              </a:rPr>
              <a:t> </a:t>
            </a:r>
            <a:r>
              <a:rPr lang="ru-RU" sz="1800" spc="-10" dirty="0" smtClean="0">
                <a:latin typeface="Times New Roman"/>
                <a:cs typeface="Times New Roman"/>
              </a:rPr>
              <a:t>чтению</a:t>
            </a:r>
            <a:r>
              <a:rPr lang="ru-RU" sz="1800" dirty="0" smtClean="0">
                <a:latin typeface="Times New Roman"/>
                <a:cs typeface="Times New Roman"/>
              </a:rPr>
              <a:t>–</a:t>
            </a:r>
            <a:r>
              <a:rPr lang="ru-RU" sz="1800" spc="2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86%,</a:t>
            </a:r>
            <a:r>
              <a:rPr lang="ru-RU" sz="1800" spc="24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самое</a:t>
            </a:r>
            <a:r>
              <a:rPr lang="ru-RU" sz="1800" spc="2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низкое</a:t>
            </a:r>
            <a:r>
              <a:rPr lang="ru-RU" sz="1800" spc="24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по</a:t>
            </a:r>
            <a:r>
              <a:rPr lang="ru-RU" sz="1800" spc="25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казахскому</a:t>
            </a:r>
            <a:r>
              <a:rPr lang="ru-RU" sz="1800" spc="22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языку</a:t>
            </a:r>
            <a:r>
              <a:rPr lang="ru-RU" sz="1800" spc="2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–</a:t>
            </a:r>
            <a:r>
              <a:rPr lang="ru-RU" sz="1800" spc="23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62%.</a:t>
            </a:r>
            <a:r>
              <a:rPr lang="ru-RU" sz="1800" spc="250" dirty="0" smtClean="0">
                <a:latin typeface="Times New Roman"/>
                <a:cs typeface="Times New Roman"/>
              </a:rPr>
              <a:t> </a:t>
            </a:r>
            <a:r>
              <a:rPr lang="ru-RU" sz="1800" spc="-50" dirty="0" smtClean="0">
                <a:latin typeface="Times New Roman"/>
                <a:cs typeface="Times New Roman"/>
              </a:rPr>
              <a:t>В</a:t>
            </a:r>
            <a:r>
              <a:rPr lang="ru-RU" sz="1800" spc="-1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данном</a:t>
            </a:r>
            <a:r>
              <a:rPr lang="ru-RU" sz="1800" spc="-1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классе</a:t>
            </a:r>
            <a:r>
              <a:rPr lang="ru-RU" sz="1800" spc="-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2</a:t>
            </a:r>
            <a:r>
              <a:rPr lang="ru-RU" sz="1800" spc="-15" dirty="0" smtClean="0">
                <a:latin typeface="Times New Roman"/>
                <a:cs typeface="Times New Roman"/>
              </a:rPr>
              <a:t> </a:t>
            </a:r>
            <a:r>
              <a:rPr lang="ru-RU" sz="1800" spc="-10" dirty="0" smtClean="0">
                <a:latin typeface="Times New Roman"/>
                <a:cs typeface="Times New Roman"/>
              </a:rPr>
              <a:t>отличников</a:t>
            </a:r>
            <a:r>
              <a:rPr lang="ru-RU" sz="1800" spc="-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и</a:t>
            </a:r>
            <a:r>
              <a:rPr lang="ru-RU" sz="1800" spc="-15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9</a:t>
            </a:r>
            <a:r>
              <a:rPr lang="ru-RU" sz="1800" spc="-10" dirty="0" smtClean="0">
                <a:latin typeface="Times New Roman"/>
                <a:cs typeface="Times New Roman"/>
              </a:rPr>
              <a:t> хорошистов.</a:t>
            </a:r>
            <a:endParaRPr lang="ru-RU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932" y="511810"/>
            <a:ext cx="5131435" cy="23083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460375">
              <a:lnSpc>
                <a:spcPts val="1590"/>
              </a:lnSpc>
            </a:pPr>
            <a:r>
              <a:rPr sz="1400" b="1" spc="-10" dirty="0" err="1" smtClean="0">
                <a:latin typeface="Times New Roman"/>
                <a:cs typeface="Times New Roman"/>
              </a:rPr>
              <a:t>Выводы</a:t>
            </a:r>
            <a:r>
              <a:rPr sz="1400" b="1" spc="-10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932" y="1124839"/>
            <a:ext cx="9460865" cy="228663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15875" indent="271145" algn="just">
              <a:lnSpc>
                <a:spcPts val="161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итогам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начальном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уровне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обучения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прослеживается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значительная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отрицательная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динамика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всех </a:t>
            </a:r>
            <a:r>
              <a:rPr sz="1400" dirty="0">
                <a:latin typeface="Times New Roman"/>
                <a:cs typeface="Times New Roman"/>
              </a:rPr>
              <a:t>классах.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большое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4Г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20%.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Возможно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это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связано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сменой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учителя-предметника.</a:t>
            </a:r>
            <a:endParaRPr sz="1400">
              <a:latin typeface="Times New Roman"/>
              <a:cs typeface="Times New Roman"/>
            </a:endParaRPr>
          </a:p>
          <a:p>
            <a:pPr marL="460375" algn="just">
              <a:lnSpc>
                <a:spcPts val="1540"/>
              </a:lnSpc>
            </a:pPr>
            <a:r>
              <a:rPr sz="1400" dirty="0">
                <a:latin typeface="Times New Roman"/>
                <a:cs typeface="Times New Roman"/>
              </a:rPr>
              <a:t>Самый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высокий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качественной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успеваемости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3А,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классах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92%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87%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соответственно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(учителя: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700"/>
              </a:lnSpc>
              <a:spcBef>
                <a:spcPts val="45"/>
              </a:spcBef>
            </a:pPr>
            <a:r>
              <a:rPr sz="1400" dirty="0">
                <a:latin typeface="Times New Roman"/>
                <a:cs typeface="Times New Roman"/>
              </a:rPr>
              <a:t>Федченко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Н.Н.,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Помогайко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Т.В.,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Галкина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Р.М..).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Самый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низкий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показатель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52%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4Г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классе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учитель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Агеева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О.И.).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spc="-5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разрезе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предметов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самым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низким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качеством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является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иностранному</a:t>
            </a:r>
            <a:r>
              <a:rPr sz="1400" spc="33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4Г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классе </a:t>
            </a:r>
            <a:r>
              <a:rPr sz="1400" dirty="0">
                <a:latin typeface="Times New Roman"/>
                <a:cs typeface="Times New Roman"/>
              </a:rPr>
              <a:t>(Маньшина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Н.В.),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наблюдается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низкое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русскому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сравнению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другими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2Д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2В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68%,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2г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64%,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4Б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67%,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казахскому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языку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62%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4Г.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Самое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высокое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3А,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3В,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4А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естествознанию, математике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литературному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чтению -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100%.</a:t>
            </a:r>
            <a:endParaRPr sz="1400">
              <a:latin typeface="Times New Roman"/>
              <a:cs typeface="Times New Roman"/>
            </a:endParaRPr>
          </a:p>
          <a:p>
            <a:pPr marL="12700" marR="5715" indent="447675" algn="just">
              <a:lnSpc>
                <a:spcPts val="1610"/>
              </a:lnSpc>
              <a:spcBef>
                <a:spcPts val="45"/>
              </a:spcBef>
            </a:pPr>
            <a:r>
              <a:rPr sz="1400" dirty="0">
                <a:latin typeface="Times New Roman"/>
                <a:cs typeface="Times New Roman"/>
              </a:rPr>
              <a:t>Снижение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качества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знаний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некоторых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классах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связано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наличием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(12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обучающихся),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имеющими </a:t>
            </a:r>
            <a:r>
              <a:rPr sz="1400" dirty="0">
                <a:latin typeface="Times New Roman"/>
                <a:cs typeface="Times New Roman"/>
              </a:rPr>
              <a:t>одну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«3»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следующим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предметам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отсутствии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данных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обучающихся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показатели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качества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знаний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повысились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590"/>
              </a:lnSpc>
            </a:pPr>
            <a:r>
              <a:rPr sz="1400" b="1" dirty="0">
                <a:latin typeface="Times New Roman"/>
                <a:cs typeface="Times New Roman"/>
              </a:rPr>
              <a:t>бы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до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77%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-10" dirty="0">
                <a:latin typeface="Times New Roman"/>
                <a:cs typeface="Times New Roman"/>
              </a:rPr>
              <a:t> настоящем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качестве </a:t>
            </a:r>
            <a:r>
              <a:rPr sz="1400" b="1" spc="-25" dirty="0">
                <a:latin typeface="Times New Roman"/>
                <a:cs typeface="Times New Roman"/>
              </a:rPr>
              <a:t>74%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932" y="3580956"/>
            <a:ext cx="8855710" cy="8870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00125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Причины:</a:t>
            </a:r>
            <a:endParaRPr sz="1400" dirty="0">
              <a:latin typeface="Times New Roman"/>
              <a:cs typeface="Times New Roman"/>
            </a:endParaRPr>
          </a:p>
          <a:p>
            <a:pPr marL="283845" indent="-271145">
              <a:lnSpc>
                <a:spcPct val="100000"/>
              </a:lnSpc>
              <a:buFont typeface="Symbol"/>
              <a:buChar char=""/>
              <a:tabLst>
                <a:tab pos="283845" algn="l"/>
              </a:tabLst>
            </a:pPr>
            <a:r>
              <a:rPr sz="1400" dirty="0">
                <a:latin typeface="Times New Roman"/>
                <a:cs typeface="Times New Roman"/>
              </a:rPr>
              <a:t>Низкая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мотивация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некоторых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обучающихся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склонность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наукам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естественно-математического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цикла;</a:t>
            </a:r>
            <a:endParaRPr sz="1400" dirty="0">
              <a:latin typeface="Times New Roman"/>
              <a:cs typeface="Times New Roman"/>
            </a:endParaRPr>
          </a:p>
          <a:p>
            <a:pPr marL="283845" indent="-271145">
              <a:lnSpc>
                <a:spcPct val="100000"/>
              </a:lnSpc>
              <a:spcBef>
                <a:spcPts val="50"/>
              </a:spcBef>
              <a:buFont typeface="Symbol"/>
              <a:buChar char=""/>
              <a:tabLst>
                <a:tab pos="283845" algn="l"/>
              </a:tabLst>
            </a:pPr>
            <a:r>
              <a:rPr sz="1400" spc="-10" dirty="0">
                <a:latin typeface="Times New Roman"/>
                <a:cs typeface="Times New Roman"/>
              </a:rPr>
              <a:t>Несистематический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контроль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стороны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родителей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выполнением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домашних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заданий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успеваемостью;</a:t>
            </a:r>
            <a:endParaRPr sz="1400" dirty="0">
              <a:latin typeface="Times New Roman"/>
              <a:cs typeface="Times New Roman"/>
            </a:endParaRPr>
          </a:p>
          <a:p>
            <a:pPr marL="283845" indent="-27114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283845" algn="l"/>
              </a:tabLst>
            </a:pPr>
            <a:r>
              <a:rPr sz="1400" spc="-10" dirty="0">
                <a:latin typeface="Times New Roman"/>
                <a:cs typeface="Times New Roman"/>
              </a:rPr>
              <a:t>Недостаточная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индивидуальная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работа учителя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восполнению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пробелов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знаниях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учащихся.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4923</Words>
  <Application>Microsoft Office PowerPoint</Application>
  <PresentationFormat>Произвольный</PresentationFormat>
  <Paragraphs>1274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Symbol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Zavuch-215</cp:lastModifiedBy>
  <cp:revision>3</cp:revision>
  <dcterms:created xsi:type="dcterms:W3CDTF">2023-11-13T07:26:15Z</dcterms:created>
  <dcterms:modified xsi:type="dcterms:W3CDTF">2023-11-13T08:51:06Z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2023-11-13T00:00:00Z</vt:filetime>
  </property>
  <property fmtid="{D5CDD505-2E9C-101B-9397-08002B2CF9AE}" pid="5" name="Producer">
    <vt:lpwstr>www.ilovepdf.com</vt:lpwstr>
  </property>
</Properties>
</file>