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364" r:id="rId3"/>
    <p:sldId id="270" r:id="rId4"/>
    <p:sldId id="3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398" autoAdjust="0"/>
  </p:normalViewPr>
  <p:slideViewPr>
    <p:cSldViewPr snapToGrid="0" showGuides="1">
      <p:cViewPr varScale="1">
        <p:scale>
          <a:sx n="68" d="100"/>
          <a:sy n="68" d="100"/>
        </p:scale>
        <p:origin x="780" y="60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B2CB8-1617-4992-B359-FAC3A3384178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296F9-EBB3-4B7B-B664-54433BD1D9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7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0F7EF-78FF-43C0-894B-40C61A34F427}" type="slidenum">
              <a:rPr lang="x-none" smtClean="0"/>
              <a:pPr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3383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8DF47-C5A5-4795-A022-2F66E4E6E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257928-2761-42C8-A114-F456A4831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DF20D8-AA36-4103-ACCB-DA4709EC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A31010-DBAA-4F52-9F2B-E8B05EE7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2FD1B7-2DF7-4907-AD50-C67793ED6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78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6C234-CA06-493D-8D6F-A272D9A06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D647BD-F4C3-40E7-8F04-46EF9ACFB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7190FC-0219-41E8-B97A-27ECFF03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D9FE6-E440-4466-9B57-154C5F1F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8CCA3E-4075-43F5-9823-DB9D4B1A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82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D2E453C-8869-449F-86B0-028288A11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F91F1E-0A33-4CE4-8B02-430F4B402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811FB8-095E-4968-9574-8B8297FE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E75C65-940E-4CFF-B3B2-06352C36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A9F1AC-F70E-474D-BA5D-69EEA3FD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33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5DF7D-ACEF-45E1-ADD2-FD5E82577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B2BDB-3504-40DA-8834-839DDA987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5024EB-FB11-43C3-BC58-FE063902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EB21D2-9A62-4ABA-8EAC-7E58D31E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C8A352-402B-4D84-8284-7FC23E013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6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CAFA9-3886-4038-8552-869137F2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6C6D9E-65CE-42ED-9E3B-69562AB2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3375E5-78C3-4A7F-BE29-0BB641F8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88A15A-D95C-451E-85E8-4DC2258E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6FA398-5E60-4314-907A-A403BE78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5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C31B8-4042-4B8F-9B75-841917C0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E45151-DAF6-49F2-BDBB-DE2B1EDFA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EE5141-EC7C-4E0E-BB14-475538AD5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F19172-5D5F-41D8-BE94-5D4B03C8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535F77-3D6B-4463-99F8-3680E38B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A7250C-CD06-47FF-A2A7-311AB577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6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A8524D-3DC3-460D-8D20-4141D6EC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AEB12-6FA3-4670-A157-255132701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26B8EA-9FD6-4A76-81DC-5248168FF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E1D9C4-59D5-42A9-84A3-F580ED2A1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76E2FC4-AC93-467A-92FA-5D2730DE9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779EC4D-014B-40EB-9DFC-A96D87355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9A0237-AEA7-4CE2-8817-C2A37048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96D4FCC-50B6-4AD5-8D9F-1E3DF0CB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7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6EFB5-D313-410A-BB9E-4FD056AA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3712B7-58FC-4784-B00C-1F09DE1C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DC95D0-8623-405B-93FA-17DB2EFF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8D9BEC-7590-40AB-8DDC-1C9B0948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61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286BCAD-D080-43F3-9068-7A73524E4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7EC527-F887-4D44-B7F2-68B101FBF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BF8F44-A5B4-4130-B8A2-29F80925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41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DD863-EE3A-4CC8-A359-EAC78F549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D0CD09-EA32-4C57-9140-34BE714AD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35460C-E31E-45A3-B59F-4802CD42B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58C6FE-5E9B-4D38-997F-F758C557E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E1DF0C-1F0C-4C59-8660-A2996A11D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F357-E308-40AB-A5C0-151D4ABB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72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12BD9-CDB1-41F4-986E-D6832864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F4871B-EA38-482D-BF90-5C5AA63BA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582B98-E893-49A2-9289-D6FAE7FDD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830FF8-1A15-4480-83D8-067F5517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861C7F-5851-474E-A116-231B7E0E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5E3231-9FF9-48AB-A8DE-58AF16B4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8EED6-79F0-4037-8B94-487DFDB55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9F3D49-6F3F-464F-B47D-4C6F54E14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1244AE-1193-4ACD-B5C6-C023A292D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BF979-8ADD-4B05-A39B-2FE43B128399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2BFB12-D154-466C-AAF1-0EDF98FE4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CE718F-6785-47AB-A688-235680477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B237D-0621-4BD0-8689-D6108DC798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2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2939F3A-5D07-4C89-8C70-D2C76D7A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965" y="1401624"/>
            <a:ext cx="8733897" cy="358605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Montserrat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>О подготовке 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>к итоговой и промежуточной аттестации 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>в 2023 – 2024 учебном году</a:t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r>
              <a:rPr lang="ru-RU" sz="3200" b="1" dirty="0">
                <a:solidFill>
                  <a:srgbClr val="002060"/>
                </a:solidFill>
                <a:latin typeface="Montserrat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Montserrat"/>
              </a:rPr>
            </a:br>
            <a:endParaRPr lang="en-US" sz="2000" b="1" i="1" dirty="0">
              <a:solidFill>
                <a:srgbClr val="002060"/>
              </a:solidFill>
              <a:latin typeface="Montserrat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2EACF09-EC19-475A-A874-E6678EA63B93}"/>
              </a:ext>
            </a:extLst>
          </p:cNvPr>
          <p:cNvSpPr/>
          <p:nvPr/>
        </p:nvSpPr>
        <p:spPr>
          <a:xfrm>
            <a:off x="5109486" y="6027990"/>
            <a:ext cx="16494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Лисаковск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,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/>
            </a:endParaRP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апрель,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2024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5286" y="413300"/>
            <a:ext cx="10594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КОММУНАЛЬНОЕ ГОСУДАРСТВЕННОЕ УЧРЕЖДЕНИЕ </a:t>
            </a:r>
            <a:r>
              <a:rPr lang="ru-RU" b="1" dirty="0" smtClean="0">
                <a:solidFill>
                  <a:srgbClr val="002060"/>
                </a:solidFill>
              </a:rPr>
              <a:t>«ОБЩЕОБРАЗОВАТЕЛЬНАЯ ШКОЛА №6 ОТДЕЛА </a:t>
            </a:r>
            <a:r>
              <a:rPr lang="ru-RU" b="1" dirty="0">
                <a:solidFill>
                  <a:srgbClr val="002060"/>
                </a:solidFill>
              </a:rPr>
              <a:t>ОБРАЗОВАНИЯ  ГОРОДА ЛИСАКОВСКА» УПРАВЛЕНИЯ ОБРАЗОВАНИЯ АКИМАТА КОСТАНАЙСКОЙ ОБЛАСТИ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3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47280E-9077-4687-BA65-A2DF5118A8D1}"/>
              </a:ext>
            </a:extLst>
          </p:cNvPr>
          <p:cNvSpPr txBox="1"/>
          <p:nvPr/>
        </p:nvSpPr>
        <p:spPr>
          <a:xfrm>
            <a:off x="162016" y="49138"/>
            <a:ext cx="1152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СРОКИ ПРОВЕДЕНИЯ ПРОМЕЖУТОЧНОЙ И ИТОГОВОЙ АТТЕСТАЦИИ: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EF07553-6F2F-4C65-BE41-AAF1A6F7E5D2}"/>
              </a:ext>
            </a:extLst>
          </p:cNvPr>
          <p:cNvSpPr/>
          <p:nvPr/>
        </p:nvSpPr>
        <p:spPr>
          <a:xfrm>
            <a:off x="914400" y="1979226"/>
            <a:ext cx="11133054" cy="18466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 hangingPunct="0">
              <a:spcAft>
                <a:spcPts val="0"/>
              </a:spcAft>
            </a:pPr>
            <a:r>
              <a:rPr lang="ru-RU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обучающихся 9 </a:t>
            </a:r>
            <a:r>
              <a:rPr lang="ru-RU" u="sng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классов</a:t>
            </a:r>
            <a:r>
              <a:rPr lang="ru-RU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1) </a:t>
            </a:r>
            <a:r>
              <a:rPr lang="ru-RU" spc="1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письменный экзамен по </a:t>
            </a:r>
            <a:r>
              <a:rPr lang="ru-RU" spc="10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русскому языку 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29 мая 2024 года;</a:t>
            </a:r>
          </a:p>
          <a:p>
            <a:pPr algn="just" hangingPunct="0"/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2) письменный экзамен (контрольная работа) по математике (алгебре)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июня 2024 года;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3) письменный экзамен по казахскому языку и 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литературе–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 июня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2024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года;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4) письменный экзамен по предмету по выбору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 июня 2024 года;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(приказ МП от 04.10.2024 г. № 304).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D726E94-40CA-4305-BF10-A69368C6ABBE}"/>
              </a:ext>
            </a:extLst>
          </p:cNvPr>
          <p:cNvSpPr/>
          <p:nvPr/>
        </p:nvSpPr>
        <p:spPr>
          <a:xfrm>
            <a:off x="914400" y="4296939"/>
            <a:ext cx="11133053" cy="22159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 hangingPunct="0">
              <a:spcAft>
                <a:spcPts val="0"/>
              </a:spcAft>
            </a:pPr>
            <a:r>
              <a:rPr lang="ru-RU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обучающихся 11 </a:t>
            </a:r>
            <a:r>
              <a:rPr lang="ru-RU" u="sng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классов</a:t>
            </a:r>
            <a:r>
              <a:rPr lang="ru-RU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: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1) письменный экзамен по 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русскому языку–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28 мая 2024 года;</a:t>
            </a:r>
          </a:p>
          <a:p>
            <a:pPr algn="just" hangingPunct="0"/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2) письменный экзамен по алгебре и началам анализа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31 мая 2024 года;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3) устный экзамен по истории Казахстана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 июня 2024 года;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4) письменный экзамен по казахскому языку и </a:t>
            </a:r>
            <a:r>
              <a:rPr lang="ru-RU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литературе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 июня 2024 года;</a:t>
            </a:r>
          </a:p>
          <a:p>
            <a:pPr algn="just" hangingPunct="0"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5) письменный экзамен по предмету по выбору –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11 июня 2024 года. </a:t>
            </a:r>
            <a:r>
              <a:rPr lang="ru-RU" dirty="0">
                <a:solidFill>
                  <a:srgbClr val="002060"/>
                </a:solidFill>
                <a:latin typeface="+mj-lt"/>
              </a:rPr>
              <a:t>(приказ МП от 04.10.2024 г. № 304).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04C5F6A-97B7-46A7-83AC-20CB3C9841A2}"/>
              </a:ext>
            </a:extLst>
          </p:cNvPr>
          <p:cNvSpPr/>
          <p:nvPr/>
        </p:nvSpPr>
        <p:spPr>
          <a:xfrm>
            <a:off x="914400" y="382370"/>
            <a:ext cx="11133055" cy="12926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для обучающихся 5 – 8, 10 классов:</a:t>
            </a:r>
          </a:p>
          <a:p>
            <a:r>
              <a:rPr lang="ru-RU" dirty="0">
                <a:solidFill>
                  <a:srgbClr val="002060"/>
                </a:solidFill>
                <a:latin typeface="+mj-lt"/>
              </a:rPr>
              <a:t>экзамен по казахскому языку в школах/классах с казахским языком обучения и по казахскому языку и   литературе в школах/классах с русским языком обучения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 27 по 31 мая; </a:t>
            </a:r>
          </a:p>
          <a:p>
            <a:r>
              <a:rPr lang="ru-RU" dirty="0">
                <a:solidFill>
                  <a:srgbClr val="002060"/>
                </a:solidFill>
                <a:latin typeface="+mj-lt"/>
              </a:rPr>
              <a:t>(письмо МП от 22.01.2024 г. № 20-1-20-6/489-И).</a:t>
            </a:r>
          </a:p>
        </p:txBody>
      </p:sp>
      <p:sp>
        <p:nvSpPr>
          <p:cNvPr id="8" name="Управляющая кнопка: &quot;В конец&quot; 7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1D24F5E0-D620-4CD9-B4F7-655AF1FAD593}"/>
              </a:ext>
            </a:extLst>
          </p:cNvPr>
          <p:cNvSpPr/>
          <p:nvPr/>
        </p:nvSpPr>
        <p:spPr>
          <a:xfrm>
            <a:off x="75414" y="655698"/>
            <a:ext cx="716437" cy="803074"/>
          </a:xfrm>
          <a:prstGeom prst="actionButtonEnd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&quot;В конец&quot; 8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6B9E2210-07D0-464F-AAB9-94B5F35B7B97}"/>
              </a:ext>
            </a:extLst>
          </p:cNvPr>
          <p:cNvSpPr/>
          <p:nvPr/>
        </p:nvSpPr>
        <p:spPr>
          <a:xfrm>
            <a:off x="75414" y="2566013"/>
            <a:ext cx="716437" cy="803074"/>
          </a:xfrm>
          <a:prstGeom prst="actionButtonEnd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&quot;В конец&quot; 9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23896C29-B195-4BA8-BCFB-D30A4C8B45D0}"/>
              </a:ext>
            </a:extLst>
          </p:cNvPr>
          <p:cNvSpPr/>
          <p:nvPr/>
        </p:nvSpPr>
        <p:spPr>
          <a:xfrm>
            <a:off x="75414" y="4997691"/>
            <a:ext cx="716437" cy="803074"/>
          </a:xfrm>
          <a:prstGeom prst="actionButtonEnd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F6B6E2B-4CFE-45C2-AE8C-C39E224404E9}"/>
              </a:ext>
            </a:extLst>
          </p:cNvPr>
          <p:cNvSpPr/>
          <p:nvPr/>
        </p:nvSpPr>
        <p:spPr>
          <a:xfrm>
            <a:off x="302982" y="2578386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8DA3A2-47FA-433A-8B27-C0E7E732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977" y="6448425"/>
            <a:ext cx="2743200" cy="365125"/>
          </a:xfrm>
        </p:spPr>
        <p:txBody>
          <a:bodyPr/>
          <a:lstStyle/>
          <a:p>
            <a:fld id="{51E4EC9C-B8C2-4613-B504-0FF9AF4F627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95F96-51E0-422E-B056-92839522CBEF}"/>
              </a:ext>
            </a:extLst>
          </p:cNvPr>
          <p:cNvSpPr txBox="1"/>
          <p:nvPr/>
        </p:nvSpPr>
        <p:spPr>
          <a:xfrm>
            <a:off x="153051" y="20573"/>
            <a:ext cx="1152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ПРОМЕЖУТОЧНАЯ АТТЕСТАЦИИ: ТИПОВЫЕ ПРАВИЛА ПРОВЕДЕНИЯ ИТОГОВОЙ АТТЕСТАЦИИ (пункт 35)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E53A591-413D-44D9-9297-35F3AF881B2C}"/>
              </a:ext>
            </a:extLst>
          </p:cNvPr>
          <p:cNvSpPr/>
          <p:nvPr/>
        </p:nvSpPr>
        <p:spPr>
          <a:xfrm>
            <a:off x="275558" y="1110956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225651-C47D-4A97-B3F5-C346DEA7C5BD}"/>
              </a:ext>
            </a:extLst>
          </p:cNvPr>
          <p:cNvSpPr txBox="1"/>
          <p:nvPr/>
        </p:nvSpPr>
        <p:spPr>
          <a:xfrm>
            <a:off x="998382" y="1104347"/>
            <a:ext cx="3377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КАЗАХСКИЙ ЯЗЫК (Я1)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КАЗАХСКИЙ ЯЗЫК И ЛИТЕРАТУРА (Я2)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347144-3C2D-4ADC-BC74-F424BE7921DA}"/>
              </a:ext>
            </a:extLst>
          </p:cNvPr>
          <p:cNvSpPr txBox="1"/>
          <p:nvPr/>
        </p:nvSpPr>
        <p:spPr>
          <a:xfrm>
            <a:off x="1102305" y="1778176"/>
            <a:ext cx="30085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КАТЕГОРИЯ ЭКЗАМЕНУЮЩИХСЯ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И СРОКИ ПРОВЕДЕНИЯ ЭКЗАМЕНА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754958-0D73-4CAB-BFB5-9C500764569C}"/>
              </a:ext>
            </a:extLst>
          </p:cNvPr>
          <p:cNvSpPr txBox="1"/>
          <p:nvPr/>
        </p:nvSpPr>
        <p:spPr>
          <a:xfrm>
            <a:off x="5701706" y="2422198"/>
            <a:ext cx="6346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ПИСЬМЕННАЯ И УСТНАЯ ФОРМА: </a:t>
            </a:r>
            <a:r>
              <a:rPr lang="ru-RU" sz="1500" b="1" dirty="0">
                <a:solidFill>
                  <a:srgbClr val="FF0000"/>
                </a:solidFill>
              </a:rPr>
              <a:t>ПРОВЕРКА 4 НАВЫКОВ. МАКСИМАЛЬНОЕ КОЛИЧЕСТВО БАЛЛОВ – 30, </a:t>
            </a:r>
            <a:r>
              <a:rPr lang="ru-RU" sz="1400" i="1" dirty="0">
                <a:solidFill>
                  <a:srgbClr val="002060"/>
                </a:solidFill>
              </a:rPr>
              <a:t>В ТОМ ЧИСЛЕ</a:t>
            </a:r>
            <a:endParaRPr lang="ru-RU" sz="1500" i="1" dirty="0">
              <a:solidFill>
                <a:srgbClr val="002060"/>
              </a:solidFill>
            </a:endParaRPr>
          </a:p>
          <a:p>
            <a:r>
              <a:rPr lang="ru-RU" sz="1500" dirty="0">
                <a:solidFill>
                  <a:srgbClr val="002060"/>
                </a:solidFill>
              </a:rPr>
              <a:t>АУДИРОВАНИЕ (СЛУШАНИЕ) – 5 БАЛЛОВ, ГОВОРЕНИЕ – 10 БАЛЛОВ,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ЧТЕНИЕ – 5 БАЛЛОВ, ПИСЬМО – 10 БАЛЛОВ.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93B7014-AA68-4467-95B1-6C8F12D4F4C8}"/>
              </a:ext>
            </a:extLst>
          </p:cNvPr>
          <p:cNvSpPr/>
          <p:nvPr/>
        </p:nvSpPr>
        <p:spPr>
          <a:xfrm>
            <a:off x="299260" y="1801161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B4E11B-4FD8-418D-827B-ED5BA895AFCE}"/>
              </a:ext>
            </a:extLst>
          </p:cNvPr>
          <p:cNvSpPr txBox="1"/>
          <p:nvPr/>
        </p:nvSpPr>
        <p:spPr>
          <a:xfrm>
            <a:off x="1038080" y="2685621"/>
            <a:ext cx="3984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ФОРМАТ ЭКЗАМЕНА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0DB3421-A9E9-4420-A002-D0D7574CDDD2}"/>
              </a:ext>
            </a:extLst>
          </p:cNvPr>
          <p:cNvSpPr txBox="1"/>
          <p:nvPr/>
        </p:nvSpPr>
        <p:spPr>
          <a:xfrm>
            <a:off x="5649000" y="1290360"/>
            <a:ext cx="5654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ИНДИКАТОР ОСВОЕНИЯ ГОСО И УЧЕБНЫХ ПРОГРАММ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4764F0-FA1D-4682-95CB-057E9DB0941F}"/>
              </a:ext>
            </a:extLst>
          </p:cNvPr>
          <p:cNvSpPr txBox="1"/>
          <p:nvPr/>
        </p:nvSpPr>
        <p:spPr>
          <a:xfrm>
            <a:off x="5701704" y="1801598"/>
            <a:ext cx="6404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ОБУЧАЮЩИЕСЯ 5-8, 10 КЛАССОВ.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ВРЕМЯ ПРОВЕДЕНИЯ ЭКЗАМЕНА НЕ ДОЛЖНО СОВПАДАТЬ С ВРЕМЕНЕМ ИА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FE34549C-F15E-4ADA-8B25-FC02219741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3470" y="1073753"/>
            <a:ext cx="668716" cy="668716"/>
          </a:xfrm>
          <a:prstGeom prst="rect">
            <a:avLst/>
          </a:prstGeom>
        </p:spPr>
      </p:pic>
      <p:pic>
        <p:nvPicPr>
          <p:cNvPr id="7" name="Рисунок 6" descr="Вопросы">
            <a:extLst>
              <a:ext uri="{FF2B5EF4-FFF2-40B4-BE49-F238E27FC236}">
                <a16:creationId xmlns:a16="http://schemas.microsoft.com/office/drawing/2014/main" id="{9B080B0B-069A-4FB6-B367-1571F1916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68625" y="1799761"/>
            <a:ext cx="537416" cy="537416"/>
          </a:xfrm>
          <a:prstGeom prst="rect">
            <a:avLst/>
          </a:prstGeom>
        </p:spPr>
      </p:pic>
      <p:pic>
        <p:nvPicPr>
          <p:cNvPr id="9" name="Рисунок 8" descr="Колокол">
            <a:extLst>
              <a:ext uri="{FF2B5EF4-FFF2-40B4-BE49-F238E27FC236}">
                <a16:creationId xmlns:a16="http://schemas.microsoft.com/office/drawing/2014/main" id="{969B96ED-949C-4D04-95C3-982CB105416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61934" y="2587183"/>
            <a:ext cx="515125" cy="515125"/>
          </a:xfrm>
          <a:prstGeom prst="rect">
            <a:avLst/>
          </a:prstGeom>
        </p:spPr>
      </p:pic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25A5A058-D459-4F7E-AD3C-FC9F47F7ADBA}"/>
              </a:ext>
            </a:extLst>
          </p:cNvPr>
          <p:cNvSpPr/>
          <p:nvPr/>
        </p:nvSpPr>
        <p:spPr>
          <a:xfrm>
            <a:off x="303976" y="3411119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A74DD3-BECD-41E4-8599-1EDA793B6F72}"/>
              </a:ext>
            </a:extLst>
          </p:cNvPr>
          <p:cNvSpPr txBox="1"/>
          <p:nvPr/>
        </p:nvSpPr>
        <p:spPr>
          <a:xfrm>
            <a:off x="5701706" y="3492849"/>
            <a:ext cx="62140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ОПРЕДЕЛЯЕТ ПЕДАГОГИЧЕСКИЙ СОВЕТ ШКОЛЫ. </a:t>
            </a:r>
          </a:p>
          <a:p>
            <a:r>
              <a:rPr lang="ru-RU" sz="1500" b="1" dirty="0">
                <a:solidFill>
                  <a:srgbClr val="FF0000"/>
                </a:solidFill>
              </a:rPr>
              <a:t>МАКСИМАЛЬНОЕ</a:t>
            </a:r>
            <a:r>
              <a:rPr lang="ru-RU" sz="1500" dirty="0">
                <a:solidFill>
                  <a:srgbClr val="002060"/>
                </a:solidFill>
              </a:rPr>
              <a:t> ВРЕМЯ – </a:t>
            </a:r>
            <a:r>
              <a:rPr lang="ru-RU" sz="1500" b="1" dirty="0">
                <a:solidFill>
                  <a:srgbClr val="FF0000"/>
                </a:solidFill>
              </a:rPr>
              <a:t>90 МИНУТ</a:t>
            </a:r>
            <a:r>
              <a:rPr lang="ru-RU" sz="1500" dirty="0">
                <a:solidFill>
                  <a:srgbClr val="002060"/>
                </a:solidFill>
              </a:rPr>
              <a:t>, МИНИМАЛЬНОЕ – 45 МИНУТ.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F6D78CA-4516-40F7-936C-6AAFFC6FFFC9}"/>
              </a:ext>
            </a:extLst>
          </p:cNvPr>
          <p:cNvSpPr txBox="1"/>
          <p:nvPr/>
        </p:nvSpPr>
        <p:spPr>
          <a:xfrm>
            <a:off x="1055688" y="3521371"/>
            <a:ext cx="3984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ВРЕМЯ ПРОВЕДЕНИЯ ЭКЗАМЕНА</a:t>
            </a:r>
          </a:p>
        </p:txBody>
      </p:sp>
      <p:pic>
        <p:nvPicPr>
          <p:cNvPr id="12" name="Рисунок 11" descr="Секундомер">
            <a:extLst>
              <a:ext uri="{FF2B5EF4-FFF2-40B4-BE49-F238E27FC236}">
                <a16:creationId xmlns:a16="http://schemas.microsoft.com/office/drawing/2014/main" id="{17ABFEFA-4CC6-4C16-981A-F5E9EDDB1E2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59681" y="3404544"/>
            <a:ext cx="564736" cy="564736"/>
          </a:xfrm>
          <a:prstGeom prst="rect">
            <a:avLst/>
          </a:prstGeom>
        </p:spPr>
      </p:pic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B13370F5-7C91-4540-AB0C-6DB450CC3494}"/>
              </a:ext>
            </a:extLst>
          </p:cNvPr>
          <p:cNvSpPr/>
          <p:nvPr/>
        </p:nvSpPr>
        <p:spPr>
          <a:xfrm>
            <a:off x="303976" y="4242939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771287F-BA40-44E3-AC30-13C0AC647298}"/>
              </a:ext>
            </a:extLst>
          </p:cNvPr>
          <p:cNvSpPr txBox="1"/>
          <p:nvPr/>
        </p:nvSpPr>
        <p:spPr>
          <a:xfrm>
            <a:off x="5701705" y="4269542"/>
            <a:ext cx="64284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ФЕВРАЛЬ-МАРТ: </a:t>
            </a:r>
            <a:r>
              <a:rPr lang="ru-RU" sz="1500" dirty="0">
                <a:solidFill>
                  <a:srgbClr val="002060"/>
                </a:solidFill>
              </a:rPr>
              <a:t>ШКОЛА– </a:t>
            </a:r>
            <a:r>
              <a:rPr lang="ru-RU" sz="1500" b="1" dirty="0">
                <a:solidFill>
                  <a:srgbClr val="FF0000"/>
                </a:solidFill>
              </a:rPr>
              <a:t>СОГЛАШЕНИЕ О НЕРАЗГЛАШЕНИИ,</a:t>
            </a:r>
          </a:p>
          <a:p>
            <a:r>
              <a:rPr lang="ru-RU" sz="1500" b="1" dirty="0">
                <a:solidFill>
                  <a:srgbClr val="FF0000"/>
                </a:solidFill>
              </a:rPr>
              <a:t>ДО 20 МАРТА </a:t>
            </a:r>
            <a:r>
              <a:rPr lang="ru-RU" sz="1500" dirty="0">
                <a:solidFill>
                  <a:srgbClr val="002060"/>
                </a:solidFill>
              </a:rPr>
              <a:t>ЗАДАНИЯ СОСТАВЛЯЕТ ПЕДАГОГ</a:t>
            </a:r>
            <a:r>
              <a:rPr lang="en-US" sz="1500" dirty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ШКОЛЫ</a:t>
            </a:r>
            <a:r>
              <a:rPr lang="en-US" sz="1500" dirty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САМОСТОЯТЕЛЬНО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С СОБЛЮДЕНИЕМ ПРИНЦИПОВ АКАДЕМИЧЕСКОЙ ЧЕСТНОСТИ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187C785-1354-4ED7-A44C-CE8CA375C682}"/>
              </a:ext>
            </a:extLst>
          </p:cNvPr>
          <p:cNvSpPr txBox="1"/>
          <p:nvPr/>
        </p:nvSpPr>
        <p:spPr>
          <a:xfrm>
            <a:off x="1098233" y="4229122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СОДЕРЖАНИЕ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ЭКЗАМЕНАЦИОННОГО МАТЕРИАЛА</a:t>
            </a:r>
          </a:p>
        </p:txBody>
      </p:sp>
      <p:pic>
        <p:nvPicPr>
          <p:cNvPr id="24" name="Рисунок 23" descr="Открытая папка">
            <a:extLst>
              <a:ext uri="{FF2B5EF4-FFF2-40B4-BE49-F238E27FC236}">
                <a16:creationId xmlns:a16="http://schemas.microsoft.com/office/drawing/2014/main" id="{32AFBF77-8EDF-430E-A9D7-BC28B59B1A6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86975" y="4244367"/>
            <a:ext cx="564729" cy="564729"/>
          </a:xfrm>
          <a:prstGeom prst="rect">
            <a:avLst/>
          </a:prstGeom>
        </p:spPr>
      </p:pic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227CD7C1-E633-4E7A-9F56-103D832B30A2}"/>
              </a:ext>
            </a:extLst>
          </p:cNvPr>
          <p:cNvSpPr/>
          <p:nvPr/>
        </p:nvSpPr>
        <p:spPr>
          <a:xfrm>
            <a:off x="303976" y="5040320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F175808-3E0D-4E33-9B90-9A89CE7CACAB}"/>
              </a:ext>
            </a:extLst>
          </p:cNvPr>
          <p:cNvSpPr txBox="1"/>
          <p:nvPr/>
        </p:nvSpPr>
        <p:spPr>
          <a:xfrm>
            <a:off x="5647893" y="5158369"/>
            <a:ext cx="6404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АДМИНИСТРАЦИЯ ШКОЛЫ. ХРАНЕНИЕ В СЕЙФЕ. ПОДПИСЬ ДИРЕТОРА И ПЕЧАТЬ ШКОЛЫ.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1EF383A-DD69-4A2A-B3C1-6EBE7ECF139C}"/>
              </a:ext>
            </a:extLst>
          </p:cNvPr>
          <p:cNvSpPr txBox="1"/>
          <p:nvPr/>
        </p:nvSpPr>
        <p:spPr>
          <a:xfrm>
            <a:off x="1012805" y="5025953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УТВЕРЖДЕНИЕ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ЭКЗАМЕНАЦИОННОГО МАТЕРИАЛА</a:t>
            </a:r>
          </a:p>
        </p:txBody>
      </p:sp>
      <p:pic>
        <p:nvPicPr>
          <p:cNvPr id="26" name="Рисунок 25" descr="Рукопожатие">
            <a:extLst>
              <a:ext uri="{FF2B5EF4-FFF2-40B4-BE49-F238E27FC236}">
                <a16:creationId xmlns:a16="http://schemas.microsoft.com/office/drawing/2014/main" id="{17DA518E-318C-4A1B-A341-293039A4A86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32120" y="5036380"/>
            <a:ext cx="564732" cy="564732"/>
          </a:xfrm>
          <a:prstGeom prst="rect">
            <a:avLst/>
          </a:prstGeom>
        </p:spPr>
      </p:pic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90FD0604-C57D-45BF-A701-73EFAD602960}"/>
              </a:ext>
            </a:extLst>
          </p:cNvPr>
          <p:cNvSpPr/>
          <p:nvPr/>
        </p:nvSpPr>
        <p:spPr>
          <a:xfrm>
            <a:off x="303976" y="5926363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9CE9248-EA25-4AD7-A3B7-71B73EFD7CF8}"/>
              </a:ext>
            </a:extLst>
          </p:cNvPr>
          <p:cNvSpPr txBox="1"/>
          <p:nvPr/>
        </p:nvSpPr>
        <p:spPr>
          <a:xfrm>
            <a:off x="5431525" y="5749988"/>
            <a:ext cx="6644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ПЯТИБАЛЬНАЯ ШКАЛА: ЭКЗАМЕНАЦИОННАЯ И ГОДОВАЯ ОЦЕНКИ </a:t>
            </a:r>
          </a:p>
          <a:p>
            <a:r>
              <a:rPr lang="ru-RU" sz="1500" u="sng" dirty="0">
                <a:solidFill>
                  <a:srgbClr val="002060"/>
                </a:solidFill>
              </a:rPr>
              <a:t>В СООТНОШЕНИИ 30% И 70%</a:t>
            </a:r>
            <a:r>
              <a:rPr lang="ru-RU" sz="1500" dirty="0">
                <a:solidFill>
                  <a:srgbClr val="002060"/>
                </a:solidFill>
              </a:rPr>
              <a:t>  </a:t>
            </a:r>
            <a:r>
              <a:rPr lang="ru-RU" sz="1400" dirty="0">
                <a:solidFill>
                  <a:srgbClr val="002060"/>
                </a:solidFill>
              </a:rPr>
              <a:t>(</a:t>
            </a:r>
            <a:r>
              <a:rPr lang="ru-RU" sz="1100" i="1" dirty="0">
                <a:solidFill>
                  <a:srgbClr val="002060"/>
                </a:solidFill>
              </a:rPr>
              <a:t>С ОКРУГДЛЕНИЕМ К БЛИЖАЙШЕМУ ЦЕЛОМУ ЧИСЛУ</a:t>
            </a:r>
            <a:r>
              <a:rPr lang="ru-RU" sz="1200" i="1" dirty="0">
                <a:solidFill>
                  <a:srgbClr val="002060"/>
                </a:solidFill>
              </a:rPr>
              <a:t>)</a:t>
            </a:r>
            <a:r>
              <a:rPr lang="ru-RU" sz="1400" dirty="0">
                <a:solidFill>
                  <a:srgbClr val="002060"/>
                </a:solidFill>
              </a:rPr>
              <a:t>:</a:t>
            </a:r>
            <a:endParaRPr lang="ru-RU" sz="1500" dirty="0">
              <a:solidFill>
                <a:srgbClr val="002060"/>
              </a:solidFill>
            </a:endParaRPr>
          </a:p>
          <a:p>
            <a:r>
              <a:rPr lang="ru-RU" sz="1500" b="1" dirty="0">
                <a:solidFill>
                  <a:srgbClr val="C00000"/>
                </a:solidFill>
              </a:rPr>
              <a:t>ЭКЗАМЕН</a:t>
            </a:r>
            <a:r>
              <a:rPr lang="ru-RU" sz="1500" dirty="0">
                <a:solidFill>
                  <a:srgbClr val="002060"/>
                </a:solidFill>
              </a:rPr>
              <a:t> («5»*30%) + </a:t>
            </a:r>
            <a:r>
              <a:rPr lang="ru-RU" sz="1500" b="1" dirty="0">
                <a:solidFill>
                  <a:srgbClr val="C00000"/>
                </a:solidFill>
              </a:rPr>
              <a:t>ГОДОВАЯ</a:t>
            </a:r>
            <a:r>
              <a:rPr lang="ru-RU" sz="1500" dirty="0">
                <a:solidFill>
                  <a:srgbClr val="002060"/>
                </a:solidFill>
              </a:rPr>
              <a:t> («3»*70%) = 1,5+2,1 = 3,6 =  </a:t>
            </a:r>
            <a:r>
              <a:rPr lang="ru-RU" sz="1500" b="1" dirty="0">
                <a:solidFill>
                  <a:srgbClr val="C00000"/>
                </a:solidFill>
              </a:rPr>
              <a:t>ИТОГ.</a:t>
            </a:r>
            <a:r>
              <a:rPr lang="ru-RU" sz="1500" dirty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C00000"/>
                </a:solidFill>
              </a:rPr>
              <a:t>ОЦЕНКА </a:t>
            </a:r>
            <a:r>
              <a:rPr lang="ru-RU" sz="1500" dirty="0">
                <a:solidFill>
                  <a:srgbClr val="002060"/>
                </a:solidFill>
              </a:rPr>
              <a:t>– </a:t>
            </a:r>
            <a:r>
              <a:rPr lang="ru-RU" sz="1500" b="1" dirty="0">
                <a:solidFill>
                  <a:srgbClr val="C00000"/>
                </a:solidFill>
              </a:rPr>
              <a:t>4</a:t>
            </a:r>
          </a:p>
          <a:p>
            <a:r>
              <a:rPr lang="ru-RU" sz="1500" b="1" u="sng" dirty="0">
                <a:solidFill>
                  <a:srgbClr val="FF0000"/>
                </a:solidFill>
              </a:rPr>
              <a:t>балл – оценка: </a:t>
            </a:r>
            <a:r>
              <a:rPr lang="ru-RU" sz="1500" dirty="0">
                <a:solidFill>
                  <a:srgbClr val="002060"/>
                </a:solidFill>
              </a:rPr>
              <a:t>30-26 б. – «5», 25-20 б. – «4», 19-15 б. – «3», менее 15 б. – «2».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A0091E5-0C48-471F-8AEA-DF15092D3234}"/>
              </a:ext>
            </a:extLst>
          </p:cNvPr>
          <p:cNvSpPr txBox="1"/>
          <p:nvPr/>
        </p:nvSpPr>
        <p:spPr>
          <a:xfrm>
            <a:off x="1088154" y="5958982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ОЦЕНИВАНИЕ,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ВЫСТАВЛЕНИЕ ИТОГОВОЙ ОЦЕНКИ</a:t>
            </a:r>
          </a:p>
        </p:txBody>
      </p:sp>
      <p:pic>
        <p:nvPicPr>
          <p:cNvPr id="29" name="Рисунок 28" descr="Увеличить">
            <a:extLst>
              <a:ext uri="{FF2B5EF4-FFF2-40B4-BE49-F238E27FC236}">
                <a16:creationId xmlns:a16="http://schemas.microsoft.com/office/drawing/2014/main" id="{6C963A73-7727-417A-86AE-BCCFE1A6574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 flipH="1">
            <a:off x="359681" y="5971457"/>
            <a:ext cx="537170" cy="457199"/>
          </a:xfrm>
          <a:prstGeom prst="rect">
            <a:avLst/>
          </a:prstGeom>
        </p:spPr>
      </p:pic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998B2719-E933-497E-B3DC-C3A9BC6E8FC9}"/>
              </a:ext>
            </a:extLst>
          </p:cNvPr>
          <p:cNvSpPr/>
          <p:nvPr/>
        </p:nvSpPr>
        <p:spPr>
          <a:xfrm>
            <a:off x="276413" y="447558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 descr="Карта с кнопкой">
            <a:extLst>
              <a:ext uri="{FF2B5EF4-FFF2-40B4-BE49-F238E27FC236}">
                <a16:creationId xmlns:a16="http://schemas.microsoft.com/office/drawing/2014/main" id="{801FA0B3-FA77-4E77-A37F-F49D5F68A72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81304" y="383239"/>
            <a:ext cx="670400" cy="67040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428FD842-8DC8-4E3E-BAEE-6BDB4ABF1EC1}"/>
              </a:ext>
            </a:extLst>
          </p:cNvPr>
          <p:cNvSpPr txBox="1"/>
          <p:nvPr/>
        </p:nvSpPr>
        <p:spPr>
          <a:xfrm>
            <a:off x="1016940" y="424923"/>
            <a:ext cx="3377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25 СЕНТЯБРЯ МП</a:t>
            </a:r>
            <a:r>
              <a:rPr lang="ru-RU" sz="1500" dirty="0">
                <a:solidFill>
                  <a:srgbClr val="FF000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- ДОРОЖНАЯ КАРТА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МЕТОДИЧЕСКИЕ РЕКОМЕНДАЦИИ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F6F1655-7FA6-419F-A762-8828156C9932}"/>
              </a:ext>
            </a:extLst>
          </p:cNvPr>
          <p:cNvSpPr txBox="1"/>
          <p:nvPr/>
        </p:nvSpPr>
        <p:spPr>
          <a:xfrm>
            <a:off x="5638167" y="489265"/>
            <a:ext cx="65451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</a:rPr>
              <a:t> </a:t>
            </a:r>
            <a:r>
              <a:rPr lang="ru-RU" sz="1500" b="1" dirty="0">
                <a:solidFill>
                  <a:srgbClr val="FF0000"/>
                </a:solidFill>
              </a:rPr>
              <a:t>ФЕВРАЛЬ-МАЙ:</a:t>
            </a:r>
            <a:r>
              <a:rPr lang="ru-RU" sz="1500" b="1" dirty="0">
                <a:solidFill>
                  <a:srgbClr val="C0000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ШКОЛА – ИРР, ЧАТЫ, РОДИТЕЛЬСКИЕ СОБРАНИЯ, ПАМЯТКИ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A7D2F5C4-A222-4BE4-B25F-BE75B6F7659D}"/>
              </a:ext>
            </a:extLst>
          </p:cNvPr>
          <p:cNvCxnSpPr/>
          <p:nvPr/>
        </p:nvCxnSpPr>
        <p:spPr>
          <a:xfrm>
            <a:off x="4515439" y="706812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FAE4DA69-3009-493E-A6C2-14E33211B6E8}"/>
              </a:ext>
            </a:extLst>
          </p:cNvPr>
          <p:cNvCxnSpPr/>
          <p:nvPr/>
        </p:nvCxnSpPr>
        <p:spPr>
          <a:xfrm>
            <a:off x="4515439" y="1524960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1E0E6A29-6980-4C26-A2C0-4CCF33C3764B}"/>
              </a:ext>
            </a:extLst>
          </p:cNvPr>
          <p:cNvCxnSpPr/>
          <p:nvPr/>
        </p:nvCxnSpPr>
        <p:spPr>
          <a:xfrm>
            <a:off x="4515439" y="2198728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3FB68670-783B-4F06-9038-AC4AA49AC43D}"/>
              </a:ext>
            </a:extLst>
          </p:cNvPr>
          <p:cNvCxnSpPr/>
          <p:nvPr/>
        </p:nvCxnSpPr>
        <p:spPr>
          <a:xfrm>
            <a:off x="4515439" y="2920623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8B5C3DBA-D1D6-4761-B01E-A7D5A89EE437}"/>
              </a:ext>
            </a:extLst>
          </p:cNvPr>
          <p:cNvCxnSpPr/>
          <p:nvPr/>
        </p:nvCxnSpPr>
        <p:spPr>
          <a:xfrm>
            <a:off x="4515439" y="3700269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F83D5949-D0C2-40ED-804A-6C674D76F56A}"/>
              </a:ext>
            </a:extLst>
          </p:cNvPr>
          <p:cNvCxnSpPr/>
          <p:nvPr/>
        </p:nvCxnSpPr>
        <p:spPr>
          <a:xfrm>
            <a:off x="4515439" y="4624294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CC8CEAF6-4C98-40A0-9555-7553211A53F0}"/>
              </a:ext>
            </a:extLst>
          </p:cNvPr>
          <p:cNvCxnSpPr/>
          <p:nvPr/>
        </p:nvCxnSpPr>
        <p:spPr>
          <a:xfrm>
            <a:off x="4515439" y="5413566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EE1FDEB3-8110-434C-8E61-28A68BA18CE3}"/>
              </a:ext>
            </a:extLst>
          </p:cNvPr>
          <p:cNvCxnSpPr/>
          <p:nvPr/>
        </p:nvCxnSpPr>
        <p:spPr>
          <a:xfrm>
            <a:off x="4515439" y="6327966"/>
            <a:ext cx="916086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44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F6B6E2B-4CFE-45C2-AE8C-C39E224404E9}"/>
              </a:ext>
            </a:extLst>
          </p:cNvPr>
          <p:cNvSpPr/>
          <p:nvPr/>
        </p:nvSpPr>
        <p:spPr>
          <a:xfrm>
            <a:off x="323323" y="2602088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pic>
        <p:nvPicPr>
          <p:cNvPr id="82" name="Рисунок 81">
            <a:extLst>
              <a:ext uri="{FF2B5EF4-FFF2-40B4-BE49-F238E27FC236}">
                <a16:creationId xmlns:a16="http://schemas.microsoft.com/office/drawing/2014/main" id="{D70D60C7-C0A6-4396-B430-EF20F15BA6E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181" y="2618672"/>
            <a:ext cx="596869" cy="506565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8DA3A2-47FA-433A-8B27-C0E7E732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977" y="6448425"/>
            <a:ext cx="2743200" cy="365125"/>
          </a:xfrm>
        </p:spPr>
        <p:txBody>
          <a:bodyPr/>
          <a:lstStyle/>
          <a:p>
            <a:fld id="{51E4EC9C-B8C2-4613-B504-0FF9AF4F627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795F96-51E0-422E-B056-92839522CBEF}"/>
              </a:ext>
            </a:extLst>
          </p:cNvPr>
          <p:cNvSpPr txBox="1"/>
          <p:nvPr/>
        </p:nvSpPr>
        <p:spPr>
          <a:xfrm>
            <a:off x="162016" y="154427"/>
            <a:ext cx="11520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ДОПУСК К ИТОГОВОЙ АТТЕСТАЦИИ: ТИПОВЫЕ ПРАВИЛА ПРОВЕДЕНИЯ ИТОГОВОЙ АТТЕСТАЦИИ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E53A591-413D-44D9-9297-35F3AF881B2C}"/>
              </a:ext>
            </a:extLst>
          </p:cNvPr>
          <p:cNvSpPr/>
          <p:nvPr/>
        </p:nvSpPr>
        <p:spPr>
          <a:xfrm>
            <a:off x="303976" y="710463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225651-C47D-4A97-B3F5-C346DEA7C5BD}"/>
              </a:ext>
            </a:extLst>
          </p:cNvPr>
          <p:cNvSpPr txBox="1"/>
          <p:nvPr/>
        </p:nvSpPr>
        <p:spPr>
          <a:xfrm>
            <a:off x="1021830" y="822574"/>
            <a:ext cx="25322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ИТОГОВАЯ АТТЕСТАЦИЯ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347144-3C2D-4ADC-BC74-F424BE7921DA}"/>
              </a:ext>
            </a:extLst>
          </p:cNvPr>
          <p:cNvSpPr txBox="1"/>
          <p:nvPr/>
        </p:nvSpPr>
        <p:spPr>
          <a:xfrm>
            <a:off x="1005441" y="1706300"/>
            <a:ext cx="355821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ДОПУСК К ИТОГОВОЙ АТТЕСТАЦИИ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754958-0D73-4CAB-BFB5-9C500764569C}"/>
              </a:ext>
            </a:extLst>
          </p:cNvPr>
          <p:cNvSpPr txBox="1"/>
          <p:nvPr/>
        </p:nvSpPr>
        <p:spPr>
          <a:xfrm>
            <a:off x="6649510" y="2196116"/>
            <a:ext cx="46323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- годовые оценки «2» по 1-2 предметам, не входящим в ИА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6F1882-9F33-45B2-A593-062501E05A19}"/>
              </a:ext>
            </a:extLst>
          </p:cNvPr>
          <p:cNvSpPr txBox="1"/>
          <p:nvPr/>
        </p:nvSpPr>
        <p:spPr>
          <a:xfrm>
            <a:off x="6618099" y="3627718"/>
            <a:ext cx="4449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- оценка «2» за дополнительное </a:t>
            </a:r>
            <a:r>
              <a:rPr lang="ru-RU" sz="1500" dirty="0" err="1">
                <a:solidFill>
                  <a:srgbClr val="002060"/>
                </a:solidFill>
              </a:rPr>
              <a:t>суммативное</a:t>
            </a:r>
            <a:r>
              <a:rPr lang="ru-RU" sz="1500" dirty="0">
                <a:solidFill>
                  <a:srgbClr val="002060"/>
                </a:solidFill>
              </a:rPr>
              <a:t> оценивание, не допускается к ИА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6C4620-7F76-44C8-8893-7A5C9C430327}"/>
              </a:ext>
            </a:extLst>
          </p:cNvPr>
          <p:cNvSpPr txBox="1"/>
          <p:nvPr/>
        </p:nvSpPr>
        <p:spPr>
          <a:xfrm>
            <a:off x="6649510" y="4218755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- оценка «2» по 3 предметам,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не допускается к ИА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93B7014-AA68-4467-95B1-6C8F12D4F4C8}"/>
              </a:ext>
            </a:extLst>
          </p:cNvPr>
          <p:cNvSpPr/>
          <p:nvPr/>
        </p:nvSpPr>
        <p:spPr>
          <a:xfrm>
            <a:off x="293563" y="1594188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B4E11B-4FD8-418D-827B-ED5BA895AFCE}"/>
              </a:ext>
            </a:extLst>
          </p:cNvPr>
          <p:cNvSpPr txBox="1"/>
          <p:nvPr/>
        </p:nvSpPr>
        <p:spPr>
          <a:xfrm>
            <a:off x="1043727" y="2634141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ДОПОЛНИТЕЛЬНОЕ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СУММАТИВНОЕ ОЦЕНИВАНИЕ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9E5BD4-B082-4AB5-8D2D-46C9D79BBD02}"/>
              </a:ext>
            </a:extLst>
          </p:cNvPr>
          <p:cNvSpPr txBox="1"/>
          <p:nvPr/>
        </p:nvSpPr>
        <p:spPr>
          <a:xfrm>
            <a:off x="6641786" y="2674563"/>
            <a:ext cx="3984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- годовые оценки «2» по 1-2 предметам, входящим в ИА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4A2A59FE-BDFF-4E05-B6C6-BF567E0C5FB6}"/>
              </a:ext>
            </a:extLst>
          </p:cNvPr>
          <p:cNvSpPr/>
          <p:nvPr/>
        </p:nvSpPr>
        <p:spPr>
          <a:xfrm>
            <a:off x="293563" y="3762482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9CD85D-D6B7-4850-A143-C26B45807FF2}"/>
              </a:ext>
            </a:extLst>
          </p:cNvPr>
          <p:cNvSpPr txBox="1"/>
          <p:nvPr/>
        </p:nvSpPr>
        <p:spPr>
          <a:xfrm>
            <a:off x="1060376" y="3896850"/>
            <a:ext cx="3984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ПОВТОРНЫЙ ГОД ОБУЧЕНИЯ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0DB3421-A9E9-4420-A002-D0D7574CDDD2}"/>
              </a:ext>
            </a:extLst>
          </p:cNvPr>
          <p:cNvSpPr txBox="1"/>
          <p:nvPr/>
        </p:nvSpPr>
        <p:spPr>
          <a:xfrm>
            <a:off x="6634650" y="790362"/>
            <a:ext cx="48315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ИНДИКАТОР ОСВОЕНИЯ ГОСО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И УЧЕБНЫХ ПРОГРАММ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4764F0-FA1D-4682-95CB-057E9DB0941F}"/>
              </a:ext>
            </a:extLst>
          </p:cNvPr>
          <p:cNvSpPr txBox="1"/>
          <p:nvPr/>
        </p:nvSpPr>
        <p:spPr>
          <a:xfrm>
            <a:off x="6641786" y="1760361"/>
            <a:ext cx="48565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ВЫПУСКНИКИ 9,11 КЛАССОВ, ОСВОИВШИЕ ГОСО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DF9193-DF1C-4A73-ADA9-282301C3F145}"/>
              </a:ext>
            </a:extLst>
          </p:cNvPr>
          <p:cNvSpPr txBox="1"/>
          <p:nvPr/>
        </p:nvSpPr>
        <p:spPr>
          <a:xfrm>
            <a:off x="6641786" y="3331846"/>
            <a:ext cx="3984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выпускники 9 класса: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AE2D357C-C21F-49D7-824B-7882F22C6DD5}"/>
              </a:ext>
            </a:extLst>
          </p:cNvPr>
          <p:cNvSpPr/>
          <p:nvPr/>
        </p:nvSpPr>
        <p:spPr>
          <a:xfrm>
            <a:off x="293563" y="5225831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78D2D59-6ABB-4216-B596-2DD4EFF8C0FE}"/>
              </a:ext>
            </a:extLst>
          </p:cNvPr>
          <p:cNvSpPr txBox="1"/>
          <p:nvPr/>
        </p:nvSpPr>
        <p:spPr>
          <a:xfrm>
            <a:off x="1055688" y="5346184"/>
            <a:ext cx="39840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СПРАВКА УСТАНОВЛЕННОГО ОБРАЗЦА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35A96E-A535-4338-8B11-DE7515610A8E}"/>
              </a:ext>
            </a:extLst>
          </p:cNvPr>
          <p:cNvSpPr txBox="1"/>
          <p:nvPr/>
        </p:nvSpPr>
        <p:spPr>
          <a:xfrm>
            <a:off x="6634650" y="5216047"/>
            <a:ext cx="39911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выпускники 11 класса: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6E6685B-B902-45F2-A6D8-C11DA75A028D}"/>
              </a:ext>
            </a:extLst>
          </p:cNvPr>
          <p:cNvSpPr txBox="1"/>
          <p:nvPr/>
        </p:nvSpPr>
        <p:spPr>
          <a:xfrm>
            <a:off x="6649510" y="5531639"/>
            <a:ext cx="5367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500" dirty="0">
                <a:solidFill>
                  <a:srgbClr val="002060"/>
                </a:solidFill>
              </a:rPr>
              <a:t>оценка «2» за дополнительное суммативное оценивание,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       не допускается к ИА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547E6E-2955-4CA9-84EB-22F37555A859}"/>
              </a:ext>
            </a:extLst>
          </p:cNvPr>
          <p:cNvSpPr txBox="1"/>
          <p:nvPr/>
        </p:nvSpPr>
        <p:spPr>
          <a:xfrm>
            <a:off x="6709895" y="6067638"/>
            <a:ext cx="5205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- оценка «2» по 3 предметам, не допускается к ИА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4F200F10-71CB-4AD9-AA79-D6CBEA2F5E0F}"/>
              </a:ext>
            </a:extLst>
          </p:cNvPr>
          <p:cNvSpPr/>
          <p:nvPr/>
        </p:nvSpPr>
        <p:spPr>
          <a:xfrm>
            <a:off x="627601" y="6015900"/>
            <a:ext cx="5250095" cy="5539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приказ МОН РК от 18.03.2008 г. № 125</a:t>
            </a: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C78E31DF-A537-4A49-931E-D30F210FA23F}"/>
              </a:ext>
            </a:extLst>
          </p:cNvPr>
          <p:cNvCxnSpPr>
            <a:cxnSpLocks/>
          </p:cNvCxnSpPr>
          <p:nvPr/>
        </p:nvCxnSpPr>
        <p:spPr>
          <a:xfrm>
            <a:off x="297207" y="5947918"/>
            <a:ext cx="55905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511A8481-2D1C-4694-A063-2471B00CFF0D}"/>
              </a:ext>
            </a:extLst>
          </p:cNvPr>
          <p:cNvCxnSpPr>
            <a:cxnSpLocks/>
          </p:cNvCxnSpPr>
          <p:nvPr/>
        </p:nvCxnSpPr>
        <p:spPr>
          <a:xfrm>
            <a:off x="533009" y="5833796"/>
            <a:ext cx="0" cy="7279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7FAD135A-9B0A-4D21-B1EB-5EBDFD233C2A}"/>
              </a:ext>
            </a:extLst>
          </p:cNvPr>
          <p:cNvCxnSpPr>
            <a:cxnSpLocks/>
          </p:cNvCxnSpPr>
          <p:nvPr/>
        </p:nvCxnSpPr>
        <p:spPr>
          <a:xfrm flipH="1">
            <a:off x="6317284" y="2398323"/>
            <a:ext cx="1440" cy="892117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B6457ABD-7A5E-4F77-B598-AEC517A2A6F4}"/>
              </a:ext>
            </a:extLst>
          </p:cNvPr>
          <p:cNvCxnSpPr>
            <a:cxnSpLocks/>
          </p:cNvCxnSpPr>
          <p:nvPr/>
        </p:nvCxnSpPr>
        <p:spPr>
          <a:xfrm>
            <a:off x="6331973" y="3489048"/>
            <a:ext cx="7430" cy="141326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9A5CE1E5-72EB-4758-89CB-B84B046FF93B}"/>
              </a:ext>
            </a:extLst>
          </p:cNvPr>
          <p:cNvCxnSpPr>
            <a:cxnSpLocks/>
          </p:cNvCxnSpPr>
          <p:nvPr/>
        </p:nvCxnSpPr>
        <p:spPr>
          <a:xfrm>
            <a:off x="6344617" y="5332432"/>
            <a:ext cx="7430" cy="141326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Рисунок 79">
            <a:extLst>
              <a:ext uri="{FF2B5EF4-FFF2-40B4-BE49-F238E27FC236}">
                <a16:creationId xmlns:a16="http://schemas.microsoft.com/office/drawing/2014/main" id="{0146472B-A6E0-4DB4-AB62-026A15C02A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223" t="14082" r="2358" b="11525"/>
          <a:stretch/>
        </p:blipFill>
        <p:spPr>
          <a:xfrm>
            <a:off x="317891" y="5250223"/>
            <a:ext cx="619420" cy="498604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:a16="http://schemas.microsoft.com/office/drawing/2014/main" id="{3AF8BACC-99CC-4827-AEAA-D0C841374C0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3564" y="1594188"/>
            <a:ext cx="676146" cy="527077"/>
          </a:xfrm>
          <a:prstGeom prst="rect">
            <a:avLst/>
          </a:prstGeom>
        </p:spPr>
      </p:pic>
      <p:pic>
        <p:nvPicPr>
          <p:cNvPr id="83" name="Рисунок 82">
            <a:extLst>
              <a:ext uri="{FF2B5EF4-FFF2-40B4-BE49-F238E27FC236}">
                <a16:creationId xmlns:a16="http://schemas.microsoft.com/office/drawing/2014/main" id="{DE39C6D0-C80A-42F4-BC17-F9833A1E0F8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046" t="12517" r="15842" b="19432"/>
          <a:stretch/>
        </p:blipFill>
        <p:spPr>
          <a:xfrm>
            <a:off x="332339" y="729393"/>
            <a:ext cx="590525" cy="503279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id="{0B9B7F7E-EF8F-406D-8D48-A258D3D44F6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25142" t="9438" r="8892" b="4365"/>
          <a:stretch/>
        </p:blipFill>
        <p:spPr>
          <a:xfrm>
            <a:off x="354782" y="3778233"/>
            <a:ext cx="604972" cy="528619"/>
          </a:xfrm>
          <a:prstGeom prst="rect">
            <a:avLst/>
          </a:prstGeom>
        </p:spPr>
      </p:pic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3646A7C2-4E2F-4D22-8098-9EB6BAD74247}"/>
              </a:ext>
            </a:extLst>
          </p:cNvPr>
          <p:cNvCxnSpPr/>
          <p:nvPr/>
        </p:nvCxnSpPr>
        <p:spPr>
          <a:xfrm>
            <a:off x="4908550" y="1023863"/>
            <a:ext cx="1411793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>
            <a:extLst>
              <a:ext uri="{FF2B5EF4-FFF2-40B4-BE49-F238E27FC236}">
                <a16:creationId xmlns:a16="http://schemas.microsoft.com/office/drawing/2014/main" id="{A9469BFD-0A13-487B-9E04-B7F650C439E4}"/>
              </a:ext>
            </a:extLst>
          </p:cNvPr>
          <p:cNvCxnSpPr/>
          <p:nvPr/>
        </p:nvCxnSpPr>
        <p:spPr>
          <a:xfrm>
            <a:off x="4908550" y="1911669"/>
            <a:ext cx="1411793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>
            <a:extLst>
              <a:ext uri="{FF2B5EF4-FFF2-40B4-BE49-F238E27FC236}">
                <a16:creationId xmlns:a16="http://schemas.microsoft.com/office/drawing/2014/main" id="{41D0B3B2-179B-4A0B-A18C-0914D7E706AB}"/>
              </a:ext>
            </a:extLst>
          </p:cNvPr>
          <p:cNvCxnSpPr/>
          <p:nvPr/>
        </p:nvCxnSpPr>
        <p:spPr>
          <a:xfrm>
            <a:off x="4908550" y="2844382"/>
            <a:ext cx="1411793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>
            <a:extLst>
              <a:ext uri="{FF2B5EF4-FFF2-40B4-BE49-F238E27FC236}">
                <a16:creationId xmlns:a16="http://schemas.microsoft.com/office/drawing/2014/main" id="{2E49A800-146B-40F6-A87B-2CB789F28290}"/>
              </a:ext>
            </a:extLst>
          </p:cNvPr>
          <p:cNvCxnSpPr/>
          <p:nvPr/>
        </p:nvCxnSpPr>
        <p:spPr>
          <a:xfrm>
            <a:off x="4905491" y="4080405"/>
            <a:ext cx="1411793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ABBE9EC4-907D-40C7-B48A-98990F6F2AE2}"/>
              </a:ext>
            </a:extLst>
          </p:cNvPr>
          <p:cNvCxnSpPr/>
          <p:nvPr/>
        </p:nvCxnSpPr>
        <p:spPr>
          <a:xfrm>
            <a:off x="4908550" y="5748827"/>
            <a:ext cx="1411793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1068D4BD-DDC8-4B2A-887A-4906EC8C4541}"/>
              </a:ext>
            </a:extLst>
          </p:cNvPr>
          <p:cNvCxnSpPr>
            <a:cxnSpLocks/>
          </p:cNvCxnSpPr>
          <p:nvPr/>
        </p:nvCxnSpPr>
        <p:spPr>
          <a:xfrm>
            <a:off x="6331192" y="1734107"/>
            <a:ext cx="781" cy="38715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EC3651B6-B2EF-4600-899A-6B1AF1A83512}"/>
              </a:ext>
            </a:extLst>
          </p:cNvPr>
          <p:cNvCxnSpPr>
            <a:cxnSpLocks/>
          </p:cNvCxnSpPr>
          <p:nvPr/>
        </p:nvCxnSpPr>
        <p:spPr>
          <a:xfrm>
            <a:off x="6332848" y="822574"/>
            <a:ext cx="0" cy="36869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67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490</Words>
  <Application>Microsoft Office PowerPoint</Application>
  <PresentationFormat>Широкоэкранный</PresentationFormat>
  <Paragraphs>75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Times New Roman</vt:lpstr>
      <vt:lpstr>Тема Office</vt:lpstr>
      <vt:lpstr>  О подготовке  к итоговой и промежуточной аттестации  в 2023 – 2024 учебном году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завершении I четверти  и организованном начале II четверти</dc:title>
  <dc:creator>user®</dc:creator>
  <cp:lastModifiedBy>Zavuch-215</cp:lastModifiedBy>
  <cp:revision>181</cp:revision>
  <cp:lastPrinted>2024-02-12T09:07:46Z</cp:lastPrinted>
  <dcterms:created xsi:type="dcterms:W3CDTF">2022-11-05T07:28:18Z</dcterms:created>
  <dcterms:modified xsi:type="dcterms:W3CDTF">2024-04-19T07:59:53Z</dcterms:modified>
</cp:coreProperties>
</file>